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9" r:id="rId2"/>
    <p:sldMasterId id="2147483663" r:id="rId3"/>
    <p:sldMasterId id="2147483705" r:id="rId4"/>
    <p:sldMasterId id="2147483707" r:id="rId5"/>
  </p:sldMasterIdLst>
  <p:notesMasterIdLst>
    <p:notesMasterId r:id="rId45"/>
  </p:notesMasterIdLst>
  <p:handoutMasterIdLst>
    <p:handoutMasterId r:id="rId46"/>
  </p:handoutMasterIdLst>
  <p:sldIdLst>
    <p:sldId id="591" r:id="rId6"/>
    <p:sldId id="615" r:id="rId7"/>
    <p:sldId id="613" r:id="rId8"/>
    <p:sldId id="614" r:id="rId9"/>
    <p:sldId id="594" r:id="rId10"/>
    <p:sldId id="593" r:id="rId11"/>
    <p:sldId id="612" r:id="rId12"/>
    <p:sldId id="397" r:id="rId13"/>
    <p:sldId id="399" r:id="rId14"/>
    <p:sldId id="398" r:id="rId15"/>
    <p:sldId id="633" r:id="rId16"/>
    <p:sldId id="617" r:id="rId17"/>
    <p:sldId id="618" r:id="rId18"/>
    <p:sldId id="619" r:id="rId19"/>
    <p:sldId id="634" r:id="rId20"/>
    <p:sldId id="626" r:id="rId21"/>
    <p:sldId id="627" r:id="rId22"/>
    <p:sldId id="622" r:id="rId23"/>
    <p:sldId id="623" r:id="rId24"/>
    <p:sldId id="621" r:id="rId25"/>
    <p:sldId id="637" r:id="rId26"/>
    <p:sldId id="635" r:id="rId27"/>
    <p:sldId id="636" r:id="rId28"/>
    <p:sldId id="639" r:id="rId29"/>
    <p:sldId id="605" r:id="rId30"/>
    <p:sldId id="596" r:id="rId31"/>
    <p:sldId id="610" r:id="rId32"/>
    <p:sldId id="598" r:id="rId33"/>
    <p:sldId id="569" r:id="rId34"/>
    <p:sldId id="638" r:id="rId35"/>
    <p:sldId id="550" r:id="rId36"/>
    <p:sldId id="551" r:id="rId37"/>
    <p:sldId id="552" r:id="rId38"/>
    <p:sldId id="549" r:id="rId39"/>
    <p:sldId id="625" r:id="rId40"/>
    <p:sldId id="541" r:id="rId41"/>
    <p:sldId id="581" r:id="rId42"/>
    <p:sldId id="628" r:id="rId43"/>
    <p:sldId id="629" r:id="rId44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691"/>
    <a:srgbClr val="003A80"/>
    <a:srgbClr val="FF9900"/>
    <a:srgbClr val="339933"/>
    <a:srgbClr val="B5003D"/>
    <a:srgbClr val="F09106"/>
    <a:srgbClr val="F99F1B"/>
    <a:srgbClr val="F86F0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20801" autoAdjust="0"/>
    <p:restoredTop sz="94724" autoAdjust="0"/>
  </p:normalViewPr>
  <p:slideViewPr>
    <p:cSldViewPr>
      <p:cViewPr varScale="1">
        <p:scale>
          <a:sx n="95" d="100"/>
          <a:sy n="95" d="100"/>
        </p:scale>
        <p:origin x="-9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1624" y="-10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E89F3-695D-4946-ACDE-662411E7715D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25083B2-EE37-40C6-9A9C-631F813CBD78}">
      <dgm:prSet phldrT="[Text]"/>
      <dgm:spPr/>
      <dgm:t>
        <a:bodyPr/>
        <a:lstStyle/>
        <a:p>
          <a:r>
            <a:rPr lang="fr-BE" dirty="0" smtClean="0"/>
            <a:t>Erasmus Mundus</a:t>
          </a:r>
          <a:endParaRPr lang="en-GB" dirty="0"/>
        </a:p>
      </dgm:t>
    </dgm:pt>
    <dgm:pt modelId="{8978D5F6-B04A-416D-B9D4-D4FC4F8D30E2}" type="parTrans" cxnId="{AB3916C5-B875-4FA5-BDCA-35E2CD205742}">
      <dgm:prSet/>
      <dgm:spPr/>
      <dgm:t>
        <a:bodyPr/>
        <a:lstStyle/>
        <a:p>
          <a:endParaRPr lang="en-GB"/>
        </a:p>
      </dgm:t>
    </dgm:pt>
    <dgm:pt modelId="{5C7CB707-2A29-40A7-B531-E6D9015D366C}" type="sibTrans" cxnId="{AB3916C5-B875-4FA5-BDCA-35E2CD205742}">
      <dgm:prSet/>
      <dgm:spPr/>
      <dgm:t>
        <a:bodyPr/>
        <a:lstStyle/>
        <a:p>
          <a:endParaRPr lang="en-GB"/>
        </a:p>
      </dgm:t>
    </dgm:pt>
    <dgm:pt modelId="{ADF84FED-680B-4FD8-AF69-8A5066494DE3}">
      <dgm:prSet phldrT="[Text]" custT="1"/>
      <dgm:spPr/>
      <dgm:t>
        <a:bodyPr/>
        <a:lstStyle/>
        <a:p>
          <a:r>
            <a:rPr lang="fr-BE" sz="1400" dirty="0" err="1" smtClean="0"/>
            <a:t>Promote</a:t>
          </a:r>
          <a:r>
            <a:rPr lang="fr-BE" sz="1400" dirty="0" smtClean="0"/>
            <a:t> European </a:t>
          </a:r>
          <a:r>
            <a:rPr lang="fr-BE" sz="1400" dirty="0" err="1" smtClean="0"/>
            <a:t>higher</a:t>
          </a:r>
          <a:r>
            <a:rPr lang="fr-BE" sz="1400" dirty="0" smtClean="0"/>
            <a:t> </a:t>
          </a:r>
          <a:r>
            <a:rPr lang="fr-BE" sz="1400" dirty="0" err="1" smtClean="0"/>
            <a:t>education</a:t>
          </a:r>
          <a:endParaRPr lang="en-GB" sz="1400" dirty="0"/>
        </a:p>
      </dgm:t>
    </dgm:pt>
    <dgm:pt modelId="{6A2B6391-A627-4D94-A4B6-83DA736CA0E5}" type="parTrans" cxnId="{79B7995E-7EB5-4477-ADB6-CBA1042D34EA}">
      <dgm:prSet/>
      <dgm:spPr/>
      <dgm:t>
        <a:bodyPr/>
        <a:lstStyle/>
        <a:p>
          <a:endParaRPr lang="en-GB"/>
        </a:p>
      </dgm:t>
    </dgm:pt>
    <dgm:pt modelId="{9FEA3A16-DE23-403C-9622-D747069E87DC}" type="sibTrans" cxnId="{79B7995E-7EB5-4477-ADB6-CBA1042D34EA}">
      <dgm:prSet/>
      <dgm:spPr/>
      <dgm:t>
        <a:bodyPr/>
        <a:lstStyle/>
        <a:p>
          <a:endParaRPr lang="en-GB"/>
        </a:p>
      </dgm:t>
    </dgm:pt>
    <dgm:pt modelId="{ECE7E6FA-E1E8-4109-957D-9A73C984BF88}">
      <dgm:prSet phldrT="[Text]" custT="1"/>
      <dgm:spPr/>
      <dgm:t>
        <a:bodyPr/>
        <a:lstStyle/>
        <a:p>
          <a:r>
            <a:rPr lang="fr-BE" sz="1400" dirty="0" err="1" smtClean="0"/>
            <a:t>Promote</a:t>
          </a:r>
          <a:r>
            <a:rPr lang="fr-BE" sz="1400" dirty="0" smtClean="0"/>
            <a:t> </a:t>
          </a:r>
          <a:r>
            <a:rPr lang="fr-BE" sz="1400" dirty="0" err="1" smtClean="0"/>
            <a:t>intercultural</a:t>
          </a:r>
          <a:r>
            <a:rPr lang="fr-BE" sz="1400" dirty="0" smtClean="0"/>
            <a:t> </a:t>
          </a:r>
          <a:r>
            <a:rPr lang="fr-BE" sz="1400" dirty="0" err="1" smtClean="0"/>
            <a:t>understanding</a:t>
          </a:r>
          <a:endParaRPr lang="en-GB" sz="1400" dirty="0"/>
        </a:p>
      </dgm:t>
    </dgm:pt>
    <dgm:pt modelId="{9616AAF2-9EDC-4AD7-B7EF-3123C2751D78}" type="parTrans" cxnId="{9C8C65F9-CF24-49B1-A795-BEA8297557D1}">
      <dgm:prSet/>
      <dgm:spPr/>
      <dgm:t>
        <a:bodyPr/>
        <a:lstStyle/>
        <a:p>
          <a:endParaRPr lang="en-GB"/>
        </a:p>
      </dgm:t>
    </dgm:pt>
    <dgm:pt modelId="{BE3D6B0E-00D2-4275-8C59-70C284F8F1A4}" type="sibTrans" cxnId="{9C8C65F9-CF24-49B1-A795-BEA8297557D1}">
      <dgm:prSet/>
      <dgm:spPr/>
      <dgm:t>
        <a:bodyPr/>
        <a:lstStyle/>
        <a:p>
          <a:endParaRPr lang="en-GB"/>
        </a:p>
      </dgm:t>
    </dgm:pt>
    <dgm:pt modelId="{3ED496A3-5308-47EB-B3CB-D91475FFD9DF}">
      <dgm:prSet phldrT="[Text]" custT="1"/>
      <dgm:spPr/>
      <dgm:t>
        <a:bodyPr/>
        <a:lstStyle/>
        <a:p>
          <a:r>
            <a:rPr lang="fr-BE" sz="1400" dirty="0" err="1" smtClean="0"/>
            <a:t>Improve</a:t>
          </a:r>
          <a:r>
            <a:rPr lang="fr-BE" sz="1400" dirty="0" smtClean="0"/>
            <a:t> </a:t>
          </a:r>
          <a:r>
            <a:rPr lang="fr-BE" sz="1400" dirty="0" err="1" smtClean="0"/>
            <a:t>career</a:t>
          </a:r>
          <a:r>
            <a:rPr lang="fr-BE" sz="1400" dirty="0" smtClean="0"/>
            <a:t> prospects</a:t>
          </a:r>
          <a:endParaRPr lang="en-GB" sz="1400" dirty="0"/>
        </a:p>
      </dgm:t>
    </dgm:pt>
    <dgm:pt modelId="{6E39A371-2A2D-4B6E-BD21-F08966DB401C}" type="parTrans" cxnId="{40138F19-2FD0-4301-BC5C-6A967E3F5664}">
      <dgm:prSet/>
      <dgm:spPr/>
      <dgm:t>
        <a:bodyPr/>
        <a:lstStyle/>
        <a:p>
          <a:endParaRPr lang="en-GB"/>
        </a:p>
      </dgm:t>
    </dgm:pt>
    <dgm:pt modelId="{6A2BB6A3-562F-45A8-A816-D3D8E469B638}" type="sibTrans" cxnId="{40138F19-2FD0-4301-BC5C-6A967E3F5664}">
      <dgm:prSet/>
      <dgm:spPr/>
      <dgm:t>
        <a:bodyPr/>
        <a:lstStyle/>
        <a:p>
          <a:endParaRPr lang="en-GB"/>
        </a:p>
      </dgm:t>
    </dgm:pt>
    <dgm:pt modelId="{3667BFD2-7D68-4C55-A08D-5EB2E5CF6698}" type="pres">
      <dgm:prSet presAssocID="{86FE89F3-695D-4946-ACDE-662411E771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E6ABCD8-62B9-474A-B01D-960E174D7075}" type="pres">
      <dgm:prSet presAssocID="{A25083B2-EE37-40C6-9A9C-631F813CBD78}" presName="centerShape" presStyleLbl="node0" presStyleIdx="0" presStyleCnt="1" custScaleX="106807" custScaleY="99942" custLinFactNeighborX="-1388" custLinFactNeighborY="-4523"/>
      <dgm:spPr/>
      <dgm:t>
        <a:bodyPr/>
        <a:lstStyle/>
        <a:p>
          <a:endParaRPr lang="en-GB"/>
        </a:p>
      </dgm:t>
    </dgm:pt>
    <dgm:pt modelId="{66FFD6F0-FA08-4CCF-8C13-71D744CE371C}" type="pres">
      <dgm:prSet presAssocID="{ADF84FED-680B-4FD8-AF69-8A5066494DE3}" presName="node" presStyleLbl="node1" presStyleIdx="0" presStyleCnt="3" custScaleX="1846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93242-8DF7-4927-BEE5-5ECAA88A83BD}" type="pres">
      <dgm:prSet presAssocID="{ADF84FED-680B-4FD8-AF69-8A5066494DE3}" presName="dummy" presStyleCnt="0"/>
      <dgm:spPr/>
    </dgm:pt>
    <dgm:pt modelId="{4EBE42FF-D33B-4F2F-972A-64691BD5B0ED}" type="pres">
      <dgm:prSet presAssocID="{9FEA3A16-DE23-403C-9622-D747069E87D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B8AEED75-D9DD-4484-B329-EE09C36E5563}" type="pres">
      <dgm:prSet presAssocID="{ECE7E6FA-E1E8-4109-957D-9A73C984BF88}" presName="node" presStyleLbl="node1" presStyleIdx="1" presStyleCnt="3" custScaleX="179653" custScaleY="1169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44DBDD-AC63-43F4-BFBF-260EE86773B0}" type="pres">
      <dgm:prSet presAssocID="{ECE7E6FA-E1E8-4109-957D-9A73C984BF88}" presName="dummy" presStyleCnt="0"/>
      <dgm:spPr/>
    </dgm:pt>
    <dgm:pt modelId="{3BE682C2-4B53-43C5-A9E0-B85FA8C7B931}" type="pres">
      <dgm:prSet presAssocID="{BE3D6B0E-00D2-4275-8C59-70C284F8F1A4}" presName="sibTrans" presStyleLbl="sibTrans2D1" presStyleIdx="1" presStyleCnt="3"/>
      <dgm:spPr/>
      <dgm:t>
        <a:bodyPr/>
        <a:lstStyle/>
        <a:p>
          <a:endParaRPr lang="en-GB"/>
        </a:p>
      </dgm:t>
    </dgm:pt>
    <dgm:pt modelId="{E13165EC-D2FB-4DB3-BDCF-91E72AA1322F}" type="pres">
      <dgm:prSet presAssocID="{3ED496A3-5308-47EB-B3CB-D91475FFD9DF}" presName="node" presStyleLbl="node1" presStyleIdx="2" presStyleCnt="3" custScaleX="172959" custScaleY="103102" custRadScaleRad="112542" custRadScaleInc="87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F00016-06A3-4F44-AE7C-4A66A17CEACE}" type="pres">
      <dgm:prSet presAssocID="{3ED496A3-5308-47EB-B3CB-D91475FFD9DF}" presName="dummy" presStyleCnt="0"/>
      <dgm:spPr/>
    </dgm:pt>
    <dgm:pt modelId="{565F85A5-909B-4C61-A7FF-2AE3680E8F9A}" type="pres">
      <dgm:prSet presAssocID="{6A2BB6A3-562F-45A8-A816-D3D8E469B638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F1100AB-52F5-4BE3-B5AE-07F7DE84D1F9}" type="presOf" srcId="{A25083B2-EE37-40C6-9A9C-631F813CBD78}" destId="{AE6ABCD8-62B9-474A-B01D-960E174D7075}" srcOrd="0" destOrd="0" presId="urn:microsoft.com/office/officeart/2005/8/layout/radial6"/>
    <dgm:cxn modelId="{AB3916C5-B875-4FA5-BDCA-35E2CD205742}" srcId="{86FE89F3-695D-4946-ACDE-662411E7715D}" destId="{A25083B2-EE37-40C6-9A9C-631F813CBD78}" srcOrd="0" destOrd="0" parTransId="{8978D5F6-B04A-416D-B9D4-D4FC4F8D30E2}" sibTransId="{5C7CB707-2A29-40A7-B531-E6D9015D366C}"/>
    <dgm:cxn modelId="{9C8C65F9-CF24-49B1-A795-BEA8297557D1}" srcId="{A25083B2-EE37-40C6-9A9C-631F813CBD78}" destId="{ECE7E6FA-E1E8-4109-957D-9A73C984BF88}" srcOrd="1" destOrd="0" parTransId="{9616AAF2-9EDC-4AD7-B7EF-3123C2751D78}" sibTransId="{BE3D6B0E-00D2-4275-8C59-70C284F8F1A4}"/>
    <dgm:cxn modelId="{44DE664F-755D-4560-8C5E-6BFF8060068E}" type="presOf" srcId="{ADF84FED-680B-4FD8-AF69-8A5066494DE3}" destId="{66FFD6F0-FA08-4CCF-8C13-71D744CE371C}" srcOrd="0" destOrd="0" presId="urn:microsoft.com/office/officeart/2005/8/layout/radial6"/>
    <dgm:cxn modelId="{FF5BA524-D98F-497D-9BBB-89B49DDD9993}" type="presOf" srcId="{6A2BB6A3-562F-45A8-A816-D3D8E469B638}" destId="{565F85A5-909B-4C61-A7FF-2AE3680E8F9A}" srcOrd="0" destOrd="0" presId="urn:microsoft.com/office/officeart/2005/8/layout/radial6"/>
    <dgm:cxn modelId="{A4687872-B8FF-43CF-B376-6E720B97D97D}" type="presOf" srcId="{3ED496A3-5308-47EB-B3CB-D91475FFD9DF}" destId="{E13165EC-D2FB-4DB3-BDCF-91E72AA1322F}" srcOrd="0" destOrd="0" presId="urn:microsoft.com/office/officeart/2005/8/layout/radial6"/>
    <dgm:cxn modelId="{79B7995E-7EB5-4477-ADB6-CBA1042D34EA}" srcId="{A25083B2-EE37-40C6-9A9C-631F813CBD78}" destId="{ADF84FED-680B-4FD8-AF69-8A5066494DE3}" srcOrd="0" destOrd="0" parTransId="{6A2B6391-A627-4D94-A4B6-83DA736CA0E5}" sibTransId="{9FEA3A16-DE23-403C-9622-D747069E87DC}"/>
    <dgm:cxn modelId="{6085FD4F-324B-4508-8DDC-C744098256B1}" type="presOf" srcId="{ECE7E6FA-E1E8-4109-957D-9A73C984BF88}" destId="{B8AEED75-D9DD-4484-B329-EE09C36E5563}" srcOrd="0" destOrd="0" presId="urn:microsoft.com/office/officeart/2005/8/layout/radial6"/>
    <dgm:cxn modelId="{284BC15E-2079-4340-9776-41393823333D}" type="presOf" srcId="{9FEA3A16-DE23-403C-9622-D747069E87DC}" destId="{4EBE42FF-D33B-4F2F-972A-64691BD5B0ED}" srcOrd="0" destOrd="0" presId="urn:microsoft.com/office/officeart/2005/8/layout/radial6"/>
    <dgm:cxn modelId="{40138F19-2FD0-4301-BC5C-6A967E3F5664}" srcId="{A25083B2-EE37-40C6-9A9C-631F813CBD78}" destId="{3ED496A3-5308-47EB-B3CB-D91475FFD9DF}" srcOrd="2" destOrd="0" parTransId="{6E39A371-2A2D-4B6E-BD21-F08966DB401C}" sibTransId="{6A2BB6A3-562F-45A8-A816-D3D8E469B638}"/>
    <dgm:cxn modelId="{B9EB96BF-69BD-4F28-9BE7-C8662419357B}" type="presOf" srcId="{BE3D6B0E-00D2-4275-8C59-70C284F8F1A4}" destId="{3BE682C2-4B53-43C5-A9E0-B85FA8C7B931}" srcOrd="0" destOrd="0" presId="urn:microsoft.com/office/officeart/2005/8/layout/radial6"/>
    <dgm:cxn modelId="{90497260-7558-4C2C-9CFF-DBC569F70875}" type="presOf" srcId="{86FE89F3-695D-4946-ACDE-662411E7715D}" destId="{3667BFD2-7D68-4C55-A08D-5EB2E5CF6698}" srcOrd="0" destOrd="0" presId="urn:microsoft.com/office/officeart/2005/8/layout/radial6"/>
    <dgm:cxn modelId="{ECFF6A23-AF68-433D-8B06-022DCBE517A9}" type="presParOf" srcId="{3667BFD2-7D68-4C55-A08D-5EB2E5CF6698}" destId="{AE6ABCD8-62B9-474A-B01D-960E174D7075}" srcOrd="0" destOrd="0" presId="urn:microsoft.com/office/officeart/2005/8/layout/radial6"/>
    <dgm:cxn modelId="{CC28A300-4804-4865-A9DC-B1F98F7C59A7}" type="presParOf" srcId="{3667BFD2-7D68-4C55-A08D-5EB2E5CF6698}" destId="{66FFD6F0-FA08-4CCF-8C13-71D744CE371C}" srcOrd="1" destOrd="0" presId="urn:microsoft.com/office/officeart/2005/8/layout/radial6"/>
    <dgm:cxn modelId="{B944D9B8-EDAF-4A9C-B98D-AD55C992B468}" type="presParOf" srcId="{3667BFD2-7D68-4C55-A08D-5EB2E5CF6698}" destId="{73493242-8DF7-4927-BEE5-5ECAA88A83BD}" srcOrd="2" destOrd="0" presId="urn:microsoft.com/office/officeart/2005/8/layout/radial6"/>
    <dgm:cxn modelId="{BCFB9049-B728-4597-B553-10FCB58A5935}" type="presParOf" srcId="{3667BFD2-7D68-4C55-A08D-5EB2E5CF6698}" destId="{4EBE42FF-D33B-4F2F-972A-64691BD5B0ED}" srcOrd="3" destOrd="0" presId="urn:microsoft.com/office/officeart/2005/8/layout/radial6"/>
    <dgm:cxn modelId="{BFC5A961-20B5-410D-8823-A1388130E5A1}" type="presParOf" srcId="{3667BFD2-7D68-4C55-A08D-5EB2E5CF6698}" destId="{B8AEED75-D9DD-4484-B329-EE09C36E5563}" srcOrd="4" destOrd="0" presId="urn:microsoft.com/office/officeart/2005/8/layout/radial6"/>
    <dgm:cxn modelId="{DBD2E21F-89D0-4013-9513-01B513472467}" type="presParOf" srcId="{3667BFD2-7D68-4C55-A08D-5EB2E5CF6698}" destId="{7144DBDD-AC63-43F4-BFBF-260EE86773B0}" srcOrd="5" destOrd="0" presId="urn:microsoft.com/office/officeart/2005/8/layout/radial6"/>
    <dgm:cxn modelId="{98AB9320-447A-427B-A2B5-54D1BF6EBA9A}" type="presParOf" srcId="{3667BFD2-7D68-4C55-A08D-5EB2E5CF6698}" destId="{3BE682C2-4B53-43C5-A9E0-B85FA8C7B931}" srcOrd="6" destOrd="0" presId="urn:microsoft.com/office/officeart/2005/8/layout/radial6"/>
    <dgm:cxn modelId="{BD9376C5-C7F8-4588-8AB9-BDC281D27649}" type="presParOf" srcId="{3667BFD2-7D68-4C55-A08D-5EB2E5CF6698}" destId="{E13165EC-D2FB-4DB3-BDCF-91E72AA1322F}" srcOrd="7" destOrd="0" presId="urn:microsoft.com/office/officeart/2005/8/layout/radial6"/>
    <dgm:cxn modelId="{E25E95AD-067B-4A40-B164-8BE26E6DF6EA}" type="presParOf" srcId="{3667BFD2-7D68-4C55-A08D-5EB2E5CF6698}" destId="{45F00016-06A3-4F44-AE7C-4A66A17CEACE}" srcOrd="8" destOrd="0" presId="urn:microsoft.com/office/officeart/2005/8/layout/radial6"/>
    <dgm:cxn modelId="{2027E963-E4DE-4814-8081-0AF90B39DB17}" type="presParOf" srcId="{3667BFD2-7D68-4C55-A08D-5EB2E5CF6698}" destId="{565F85A5-909B-4C61-A7FF-2AE3680E8F9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85A5-909B-4C61-A7FF-2AE3680E8F9A}">
      <dsp:nvSpPr>
        <dsp:cNvPr id="0" name=""/>
        <dsp:cNvSpPr/>
      </dsp:nvSpPr>
      <dsp:spPr>
        <a:xfrm>
          <a:off x="2224963" y="470520"/>
          <a:ext cx="3259843" cy="3259843"/>
        </a:xfrm>
        <a:prstGeom prst="blockArc">
          <a:avLst>
            <a:gd name="adj1" fmla="val 8947603"/>
            <a:gd name="adj2" fmla="val 16714001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682C2-4B53-43C5-A9E0-B85FA8C7B931}">
      <dsp:nvSpPr>
        <dsp:cNvPr id="0" name=""/>
        <dsp:cNvSpPr/>
      </dsp:nvSpPr>
      <dsp:spPr>
        <a:xfrm>
          <a:off x="2349099" y="728233"/>
          <a:ext cx="3259843" cy="3259843"/>
        </a:xfrm>
        <a:prstGeom prst="blockArc">
          <a:avLst>
            <a:gd name="adj1" fmla="val 1226620"/>
            <a:gd name="adj2" fmla="val 9566097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E42FF-D33B-4F2F-972A-64691BD5B0ED}">
      <dsp:nvSpPr>
        <dsp:cNvPr id="0" name=""/>
        <dsp:cNvSpPr/>
      </dsp:nvSpPr>
      <dsp:spPr>
        <a:xfrm>
          <a:off x="2462123" y="488282"/>
          <a:ext cx="3259843" cy="3259843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ABCD8-62B9-474A-B01D-960E174D7075}">
      <dsp:nvSpPr>
        <dsp:cNvPr id="0" name=""/>
        <dsp:cNvSpPr/>
      </dsp:nvSpPr>
      <dsp:spPr>
        <a:xfrm>
          <a:off x="3246273" y="1224129"/>
          <a:ext cx="1603148" cy="15001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Erasmus Mundus</a:t>
          </a:r>
          <a:endParaRPr lang="en-GB" sz="1900" kern="1200" dirty="0"/>
        </a:p>
      </dsp:txBody>
      <dsp:txXfrm>
        <a:off x="3481049" y="1443814"/>
        <a:ext cx="1133596" cy="1060736"/>
      </dsp:txXfrm>
    </dsp:sp>
    <dsp:sp modelId="{66FFD6F0-FA08-4CCF-8C13-71D744CE371C}">
      <dsp:nvSpPr>
        <dsp:cNvPr id="0" name=""/>
        <dsp:cNvSpPr/>
      </dsp:nvSpPr>
      <dsp:spPr>
        <a:xfrm>
          <a:off x="3122058" y="765"/>
          <a:ext cx="1939972" cy="10506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Promote</a:t>
          </a:r>
          <a:r>
            <a:rPr lang="fr-BE" sz="1400" kern="1200" dirty="0" smtClean="0"/>
            <a:t> European </a:t>
          </a:r>
          <a:r>
            <a:rPr lang="fr-BE" sz="1400" kern="1200" dirty="0" err="1" smtClean="0"/>
            <a:t>higher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education</a:t>
          </a:r>
          <a:endParaRPr lang="en-GB" sz="1400" kern="1200" dirty="0"/>
        </a:p>
      </dsp:txBody>
      <dsp:txXfrm>
        <a:off x="3406160" y="154634"/>
        <a:ext cx="1371768" cy="742946"/>
      </dsp:txXfrm>
    </dsp:sp>
    <dsp:sp modelId="{B8AEED75-D9DD-4484-B329-EE09C36E5563}">
      <dsp:nvSpPr>
        <dsp:cNvPr id="0" name=""/>
        <dsp:cNvSpPr/>
      </dsp:nvSpPr>
      <dsp:spPr>
        <a:xfrm>
          <a:off x="4527048" y="2300112"/>
          <a:ext cx="1887585" cy="12282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Promote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intercultural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understanding</a:t>
          </a:r>
          <a:endParaRPr lang="en-GB" sz="1400" kern="1200" dirty="0"/>
        </a:p>
      </dsp:txBody>
      <dsp:txXfrm>
        <a:off x="4803478" y="2479990"/>
        <a:ext cx="1334725" cy="868525"/>
      </dsp:txXfrm>
    </dsp:sp>
    <dsp:sp modelId="{E13165EC-D2FB-4DB3-BDCF-91E72AA1322F}">
      <dsp:nvSpPr>
        <dsp:cNvPr id="0" name=""/>
        <dsp:cNvSpPr/>
      </dsp:nvSpPr>
      <dsp:spPr>
        <a:xfrm>
          <a:off x="1579755" y="2375773"/>
          <a:ext cx="1817252" cy="10832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Improve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career</a:t>
          </a:r>
          <a:r>
            <a:rPr lang="fr-BE" sz="1400" kern="1200" dirty="0" smtClean="0"/>
            <a:t> prospects</a:t>
          </a:r>
          <a:endParaRPr lang="en-GB" sz="1400" kern="1200" dirty="0"/>
        </a:p>
      </dsp:txBody>
      <dsp:txXfrm>
        <a:off x="1845885" y="2534415"/>
        <a:ext cx="1284992" cy="765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21" y="0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91D17D2-6682-467D-A7A0-5558D76EED61}" type="datetimeFigureOut">
              <a:rPr lang="en-GB"/>
              <a:pPr>
                <a:defRPr/>
              </a:pPr>
              <a:t>11/01/2013</a:t>
            </a:fld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63663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21" y="9263663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BF7A68E-7A3B-48B5-9723-0F1C86DB3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7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21" y="0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C93306E-3E84-4E75-9D39-4856E9F1FF3F}" type="datetimeFigureOut">
              <a:rPr lang="en-GB"/>
              <a:pPr>
                <a:defRPr/>
              </a:pPr>
              <a:t>11/01/2013</a:t>
            </a:fld>
            <a:endParaRPr lang="en-GB"/>
          </a:p>
        </p:txBody>
      </p:sp>
      <p:sp>
        <p:nvSpPr>
          <p:cNvPr id="851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235" y="4635220"/>
            <a:ext cx="5338619" cy="438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63663"/>
            <a:ext cx="289086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21" y="9263663"/>
            <a:ext cx="2889752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89D851-452A-4166-B4A6-3523119EA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erasmus_mundus_in brief_uzbek2012.pptx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91A23-2DCA-47E9-B483-99F4CEF0898D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1838"/>
            <a:ext cx="4868862" cy="3652837"/>
          </a:xfrm>
          <a:ln w="12700" cap="flat"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26" y="4634525"/>
            <a:ext cx="5334041" cy="4389120"/>
          </a:xfrm>
          <a:noFill/>
          <a:ln/>
        </p:spPr>
        <p:txBody>
          <a:bodyPr lIns="91978" tIns="45990" rIns="91978" bIns="45990"/>
          <a:lstStyle/>
          <a:p>
            <a:pPr eaLnBrk="1" hangingPunct="1"/>
            <a:endParaRPr lang="en-US" smtClean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777511" y="9264356"/>
            <a:ext cx="2890041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78" tIns="45990" rIns="91978" bIns="45990" anchor="b"/>
          <a:lstStyle/>
          <a:p>
            <a:pPr algn="r" defTabSz="913262"/>
            <a:fld id="{70222569-9317-49EC-B9BB-F1EDA78D7AAD}" type="slidenum">
              <a:rPr lang="en-GB" sz="1200">
                <a:solidFill>
                  <a:srgbClr val="FFD624"/>
                </a:solidFill>
                <a:latin typeface="Verdana" pitchFamily="34" charset="0"/>
                <a:cs typeface="Arial" charset="0"/>
              </a:rPr>
              <a:pPr algn="r" defTabSz="913262"/>
              <a:t>27</a:t>
            </a:fld>
            <a:endParaRPr lang="en-GB" sz="1200">
              <a:solidFill>
                <a:srgbClr val="FFD624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1838"/>
            <a:ext cx="4872037" cy="3656012"/>
          </a:xfrm>
          <a:ln/>
        </p:spPr>
      </p:sp>
      <p:sp>
        <p:nvSpPr>
          <p:cNvPr id="892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52" y="4635220"/>
            <a:ext cx="5336385" cy="438912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52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2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erasmus_mundus_in brief_uzbek2012.pptx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116" cy="225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1838"/>
            <a:ext cx="4872037" cy="3656012"/>
          </a:xfrm>
          <a:ln/>
        </p:spPr>
      </p:sp>
      <p:sp>
        <p:nvSpPr>
          <p:cNvPr id="892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352" y="4635220"/>
            <a:ext cx="5336385" cy="438912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erasmus_mundus_in brief_uzbek2012.pptx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CF76-23B3-4D1C-A0EB-25C3906B9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228FB-9499-42FF-9FCB-851C142E0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455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4556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3E91-FC5F-4C67-AEC2-3D71FEFBF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1A89-831D-4193-9F64-DA90A231A0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BF3C-538B-4CB8-88AB-A14AA76F8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4CEDD-0FE3-45E1-8E16-BDA21E6CC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E9F9-64D5-45EF-9322-CB01712A21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E288-7A16-4140-8804-21180CCD8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8257-F31E-425A-BA88-01ED7D861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03AA-6216-4A9E-AAF6-34598C15C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1605A-68D8-4307-AF34-97BCDCF0D6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CD77-9F4B-433E-B063-C88DDAB5E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3CE9-ED68-4F16-BFE2-412A7E19D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21DF1-C6DB-41AE-8C13-632FFCE1AE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0B387-D7B8-44FF-B5C3-3692B1E4D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91FE-A26C-4B2B-9E2A-EB69B7FAA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7DA0-E5A4-4BDC-90C0-F067B9553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08D5-48E4-42E1-8C9C-610FF10A2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A22D-97B3-49FE-AFD6-070D3B0C2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RASMUS_MUNDUS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021388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EU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60213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95288" y="2276475"/>
          <a:ext cx="5870575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10" name="Chart" r:id="rId6" imgW="4772025" imgH="2304931" progId="MSGraph.Chart.8">
                  <p:embed followColorScheme="full"/>
                </p:oleObj>
              </mc:Choice>
              <mc:Fallback>
                <p:oleObj name="Chart" r:id="rId6" imgW="4772025" imgH="2304931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5"/>
                        <a:ext cx="5870575" cy="283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2F2B-07A1-4902-8B7D-6356BB68D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3FE0-B373-4344-9F5D-97C382581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41B32-CEF9-419B-A7AD-245E2257D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F833-CCA8-45F3-9AD6-DA66BBE80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50EE7-BC1F-407E-BD9E-34DD45D68F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F291-A50B-4184-9740-CA8B02FA6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1CA8-2B4B-4C91-9242-252004260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88F3-23B2-48B9-A071-E1DFCF928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5C25-31DE-4099-8403-CD0163EDB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D49E-8355-49C9-A239-72ABF38D7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9B55-3668-4E34-8D47-2CC3ED6C0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CFD0-8025-49E3-A86E-77E9FF27C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90CD-F053-4A61-B612-D90C907EC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DA7C0-56B6-4613-A02E-F1BEC6BC3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375B-B847-4288-85E6-DD43CBC5C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rasmus_mundus_ppt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43304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rasmus_mundus_ppt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43304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rasmus_mundus_ppt_inner_pag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44016" y="1"/>
            <a:ext cx="9396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98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126F7-F7C6-457F-9B26-BD5EF61D6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1942-D095-460F-B099-5BBFF71EF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8447-2F29-48BC-B33B-E66BFB1B2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B788-93A9-4DE8-989B-EC723725D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ED415-AE5A-407F-98FA-5E48E6A25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7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8703951-E5DF-4CBC-981E-BB2B8093F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9702" name="Picture 7" descr="ERASMUS_MUNDUS_L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288" y="2420938"/>
            <a:ext cx="50450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EU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7625" y="55895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0133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9705" name="Picture 11" descr="b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7000" y="0"/>
            <a:ext cx="647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4" r:id="rId12"/>
    <p:sldLayoutId id="2147483719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back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styles&gt;&gt;</a:t>
            </a:r>
          </a:p>
          <a:p>
            <a:pPr lvl="1"/>
            <a:r>
              <a:rPr lang="en-GB" smtClean="0"/>
              <a:t>Second level&gt;&gt;</a:t>
            </a:r>
          </a:p>
          <a:p>
            <a:pPr lvl="2"/>
            <a:r>
              <a:rPr lang="en-GB" smtClean="0"/>
              <a:t>Third level&gt;&gt;</a:t>
            </a:r>
          </a:p>
          <a:p>
            <a:pPr lvl="3"/>
            <a:r>
              <a:rPr lang="en-GB" smtClean="0"/>
              <a:t>Fourth level&gt;&gt;</a:t>
            </a:r>
          </a:p>
          <a:p>
            <a:pPr lvl="4"/>
            <a:r>
              <a:rPr lang="en-GB" smtClean="0"/>
              <a:t>Fifth level&gt;&gt;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165850"/>
            <a:ext cx="4679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1894EAD-B903-4C95-B912-FB70400E24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20" name="Picture 8" descr="ERASMUS_MUNDUS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6021388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EU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7625" y="60213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2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rebuchet MS"/>
          <a:ea typeface="Trebuchet MS" pitchFamily="34" charset="0"/>
          <a:cs typeface="Trebuchet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back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165850"/>
            <a:ext cx="4679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55165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3225AC2-A2F9-4135-9C62-578C1A3B0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8" descr="ERASMUS_MUNDUS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6021388"/>
            <a:ext cx="20843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EU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7625" y="6021388"/>
            <a:ext cx="9810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95288" y="2276475"/>
          <a:ext cx="5870575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hart" r:id="rId19" imgW="4772025" imgH="2304931" progId="MSGraph.Chart.8">
                  <p:embed followColorScheme="full"/>
                </p:oleObj>
              </mc:Choice>
              <mc:Fallback>
                <p:oleObj name="Chart" r:id="rId19" imgW="4772025" imgH="2304931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5"/>
                        <a:ext cx="5870575" cy="283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2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acea.ec.europa.eu/erasmus_mundus/funding/2013/call_eacea_38_12_en.php" TargetMode="Externa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erasmus_mundus/programme/documents/2013/2013_whatsnew_pg_dec2012.pdf" TargetMode="External"/><Relationship Id="rId2" Type="http://schemas.openxmlformats.org/officeDocument/2006/relationships/hyperlink" Target="http://eacea.ec.europa.eu/erasmus_mundus/programme/programme_guide_en.ph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844824"/>
            <a:ext cx="4536504" cy="2088232"/>
          </a:xfrm>
          <a:solidFill>
            <a:srgbClr val="124691"/>
          </a:solidFill>
        </p:spPr>
        <p:txBody>
          <a:bodyPr/>
          <a:lstStyle/>
          <a:p>
            <a:r>
              <a:rPr lang="fr-BE" dirty="0" smtClean="0"/>
              <a:t>Erasmus Mundus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676456" cy="1872208"/>
          </a:xfrm>
          <a:solidFill>
            <a:srgbClr val="124691"/>
          </a:solidFill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Call for </a:t>
            </a:r>
            <a:r>
              <a:rPr lang="fr-BE" dirty="0" err="1" smtClean="0"/>
              <a:t>Proposals</a:t>
            </a:r>
            <a:r>
              <a:rPr lang="fr-BE" dirty="0" smtClean="0"/>
              <a:t> 2013</a:t>
            </a:r>
          </a:p>
          <a:p>
            <a:r>
              <a:rPr lang="fr-BE" dirty="0" smtClean="0"/>
              <a:t>EACEA/38/2012</a:t>
            </a:r>
          </a:p>
          <a:p>
            <a:endParaRPr lang="fr-B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56792"/>
            <a:ext cx="8496944" cy="864096"/>
          </a:xfrm>
        </p:spPr>
        <p:txBody>
          <a:bodyPr anchor="t"/>
          <a:lstStyle/>
          <a:p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Documents for </a:t>
            </a: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(3):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only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guidelines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111A7-CAB4-4E11-9E78-8D065A79251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611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2936"/>
            <a:ext cx="6059016" cy="288032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Lists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geographical lots</a:t>
            </a: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per lot 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minimum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flows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Thematic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(disciplines)</a:t>
            </a:r>
          </a:p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Types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funded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  <a:buFontTx/>
              <a:buNone/>
            </a:pPr>
            <a:endParaRPr lang="fr-BE" sz="2800" dirty="0" smtClean="0">
              <a:latin typeface="Trebuchet MS" pitchFamily="34" charset="0"/>
              <a:cs typeface="Trebuchet MS" pitchFamily="34" charset="0"/>
            </a:endParaRPr>
          </a:p>
        </p:txBody>
      </p:sp>
      <p:pic>
        <p:nvPicPr>
          <p:cNvPr id="939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84" y="2780928"/>
            <a:ext cx="2232504" cy="3168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139952" y="1844824"/>
            <a:ext cx="4536504" cy="2088232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4000" kern="0" dirty="0" smtClean="0"/>
              <a:t>Action 2 </a:t>
            </a:r>
            <a:r>
              <a:rPr lang="fr-BE" sz="4000" kern="0" dirty="0" err="1" smtClean="0"/>
              <a:t>partnerships</a:t>
            </a:r>
            <a:endParaRPr lang="en-GB" sz="4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7416" y="4005064"/>
            <a:ext cx="8676456" cy="1872208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BE" kern="0" dirty="0" smtClean="0"/>
          </a:p>
          <a:p>
            <a:r>
              <a:rPr lang="fr-BE" kern="0" dirty="0" err="1" smtClean="0"/>
              <a:t>Submitting</a:t>
            </a:r>
            <a:r>
              <a:rPr lang="fr-BE" kern="0" dirty="0" smtClean="0"/>
              <a:t> an application</a:t>
            </a:r>
          </a:p>
          <a:p>
            <a:r>
              <a:rPr lang="fr-BE" kern="0" dirty="0" smtClean="0"/>
              <a:t>EACEA/38/2012</a:t>
            </a:r>
          </a:p>
          <a:p>
            <a:endParaRPr lang="fr-BE" kern="0" dirty="0" smtClean="0"/>
          </a:p>
        </p:txBody>
      </p:sp>
    </p:spTree>
    <p:extLst>
      <p:ext uri="{BB962C8B-B14F-4D97-AF65-F5344CB8AC3E}">
        <p14:creationId xmlns:p14="http://schemas.microsoft.com/office/powerpoint/2010/main" val="21603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5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  <a:endParaRPr lang="en-US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241A3-946C-4C40-B2AB-C6C828D47AC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871426" name="Content Placeholder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33788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 </a:t>
            </a:r>
            <a:r>
              <a:rPr lang="en-US" sz="24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</a:t>
            </a:r>
            <a:r>
              <a:rPr lang="en-US" sz="240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HEIs </a:t>
            </a: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EU + non-EU HEIs from a specific region</a:t>
            </a:r>
          </a:p>
          <a:p>
            <a:pPr>
              <a:defRPr/>
            </a:pPr>
            <a:r>
              <a:rPr lang="en-US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Emphasise</a:t>
            </a: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cooperation, transfer of know-how</a:t>
            </a:r>
          </a:p>
          <a:p>
            <a:pPr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Scholarships of varying lengths (3 months to 3 years) for academic disciplines offered by HEIs in the partnership </a:t>
            </a:r>
          </a:p>
          <a:p>
            <a:pPr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Bachelor, Masters, Doctorate, Post-Doctorate students + HEI staff (training, teaching, research)</a:t>
            </a: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aims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select 62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003A80"/>
              </a:solidFill>
              <a:latin typeface="Trebuchet MS" pitchFamily="34" charset="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&amp;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BE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lots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63378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fr-BE" sz="20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Common to all Action 2 lots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range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groups for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range of duration for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 to 5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covered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must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operations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‘n’)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start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different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‘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cohorts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’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throughout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life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Possible 'joint </a:t>
            </a:r>
            <a:r>
              <a:rPr lang="fr-BE" sz="1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coordinator</a:t>
            </a: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' </a:t>
            </a:r>
            <a:r>
              <a:rPr lang="fr-BE" sz="1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role</a:t>
            </a:r>
            <a:r>
              <a:rPr lang="fr-BE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one of the non-EU </a:t>
            </a:r>
            <a:r>
              <a:rPr lang="fr-BE" sz="1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BE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BE" sz="20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</a:t>
            </a:r>
            <a:r>
              <a:rPr lang="fr-BE" sz="20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individual</a:t>
            </a:r>
            <a:r>
              <a:rPr lang="fr-BE" sz="20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lots (See Guidelines)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groups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covered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by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covered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Thematic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fields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</a:t>
            </a:r>
            <a:endParaRPr lang="fr-BE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1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r>
              <a:rPr lang="fr-BE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composition</a:t>
            </a:r>
          </a:p>
          <a:p>
            <a:pPr lvl="1">
              <a:lnSpc>
                <a:spcPct val="90000"/>
              </a:lnSpc>
            </a:pPr>
            <a:endParaRPr lang="fr-BE" sz="1200" dirty="0" smtClean="0"/>
          </a:p>
        </p:txBody>
      </p:sp>
    </p:spTree>
    <p:extLst>
      <p:ext uri="{BB962C8B-B14F-4D97-AF65-F5344CB8AC3E}">
        <p14:creationId xmlns:p14="http://schemas.microsoft.com/office/powerpoint/2010/main" val="22340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– 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bg1"/>
              </a:buClr>
              <a:buFontTx/>
              <a:buNone/>
            </a:pPr>
            <a:r>
              <a:rPr lang="en-GB" sz="2400" b="1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2: Strand 1 (countries covered by ENPI, DCI &amp; ICI+, EDF, IPA)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18 lots for 57 partnerships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 budget EUR 187.4 million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Mobility for minimum 6,877 individuals</a:t>
            </a:r>
          </a:p>
          <a:p>
            <a:pPr marL="0" indent="0">
              <a:buClr>
                <a:schemeClr val="bg1"/>
              </a:buClr>
            </a:pPr>
            <a:endParaRPr lang="en-GB" dirty="0" smtClean="0">
              <a:solidFill>
                <a:srgbClr val="003A80"/>
              </a:solidFill>
              <a:latin typeface="Trebuchet MS" pitchFamily="34" charset="0"/>
            </a:endParaRPr>
          </a:p>
          <a:p>
            <a:pPr marL="0" indent="0">
              <a:buClr>
                <a:srgbClr val="003A80"/>
              </a:buClr>
              <a:buFont typeface="Wingdings" pitchFamily="2" charset="2"/>
              <a:buNone/>
            </a:pPr>
            <a:endParaRPr lang="fr-BE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– 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bg1"/>
              </a:buClr>
              <a:buFontTx/>
              <a:buNone/>
            </a:pPr>
            <a:r>
              <a:rPr lang="en-GB" sz="2400" b="1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2: Strand 2 (countries covered by ICI)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lots </a:t>
            </a: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 budget EUR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6.75 </a:t>
            </a: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Mobility for minimum </a:t>
            </a: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142 individuals</a:t>
            </a: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Clr>
                <a:schemeClr val="bg1"/>
              </a:buClr>
            </a:pPr>
            <a:endParaRPr lang="en-GB" dirty="0" smtClean="0">
              <a:solidFill>
                <a:srgbClr val="003A80"/>
              </a:solidFill>
              <a:latin typeface="Trebuchet MS" pitchFamily="34" charset="0"/>
            </a:endParaRPr>
          </a:p>
          <a:p>
            <a:pPr marL="0" indent="0">
              <a:buClr>
                <a:srgbClr val="003A80"/>
              </a:buClr>
              <a:buFont typeface="Wingdings" pitchFamily="2" charset="2"/>
              <a:buNone/>
            </a:pPr>
            <a:endParaRPr lang="fr-BE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mpus countri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rcRect l="24968" t="4423" r="14230" b="37190"/>
          <a:stretch>
            <a:fillRect/>
          </a:stretch>
        </p:blipFill>
        <p:spPr>
          <a:xfrm rot="5400000">
            <a:off x="1003548" y="-22821"/>
            <a:ext cx="5877271" cy="7884370"/>
          </a:xfrm>
        </p:spPr>
      </p:pic>
      <p:sp>
        <p:nvSpPr>
          <p:cNvPr id="7" name="TextBox 6"/>
          <p:cNvSpPr txBox="1"/>
          <p:nvPr/>
        </p:nvSpPr>
        <p:spPr>
          <a:xfrm>
            <a:off x="2699792" y="908720"/>
            <a:ext cx="3672408" cy="1293971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shape of lots:</a:t>
            </a:r>
          </a:p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Call 2013 (neighbouring countries)</a:t>
            </a:r>
          </a:p>
          <a:p>
            <a:r>
              <a:rPr lang="en-GB" sz="1600" b="0" i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n° of partnerships: </a:t>
            </a:r>
            <a:endParaRPr lang="en-US" sz="1600" b="0" i="1" dirty="0" err="1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11960" y="2348880"/>
            <a:ext cx="792088" cy="360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50" b="0" u="sng" dirty="0" smtClean="0"/>
              <a:t>Lot 4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Russia</a:t>
            </a:r>
            <a:endParaRPr lang="en-US" sz="1200" b="0" dirty="0"/>
          </a:p>
        </p:txBody>
      </p:sp>
      <p:sp>
        <p:nvSpPr>
          <p:cNvPr id="16" name="Rounded Rectangle 15"/>
          <p:cNvSpPr/>
          <p:nvPr/>
        </p:nvSpPr>
        <p:spPr>
          <a:xfrm>
            <a:off x="251520" y="5661248"/>
            <a:ext cx="3168352" cy="43204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1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Morocco, Algeria, Tunisia, Libya, Egypt</a:t>
            </a:r>
            <a:endParaRPr lang="en-US" sz="1200" b="0" dirty="0"/>
          </a:p>
        </p:txBody>
      </p:sp>
      <p:sp>
        <p:nvSpPr>
          <p:cNvPr id="17" name="Rounded Rectangle 16"/>
          <p:cNvSpPr/>
          <p:nvPr/>
        </p:nvSpPr>
        <p:spPr>
          <a:xfrm>
            <a:off x="3779912" y="5085184"/>
            <a:ext cx="1440160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2</a:t>
            </a:r>
            <a:endParaRPr lang="en-GB" sz="10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Jordan, Lebanon,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OPT, Syria</a:t>
            </a:r>
            <a:endParaRPr lang="en-US" sz="1200" b="0" dirty="0"/>
          </a:p>
        </p:txBody>
      </p:sp>
      <p:sp>
        <p:nvSpPr>
          <p:cNvPr id="18" name="Rounded Rectangle 17"/>
          <p:cNvSpPr/>
          <p:nvPr/>
        </p:nvSpPr>
        <p:spPr>
          <a:xfrm>
            <a:off x="2915816" y="5229200"/>
            <a:ext cx="783704" cy="360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3</a:t>
            </a:r>
            <a:endParaRPr lang="en-GB" sz="10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Israel</a:t>
            </a:r>
            <a:endParaRPr lang="en-US" sz="1200" b="0" dirty="0"/>
          </a:p>
        </p:txBody>
      </p:sp>
      <p:sp>
        <p:nvSpPr>
          <p:cNvPr id="19" name="Rounded Rectangle 18"/>
          <p:cNvSpPr/>
          <p:nvPr/>
        </p:nvSpPr>
        <p:spPr>
          <a:xfrm>
            <a:off x="2987824" y="3209280"/>
            <a:ext cx="1440160" cy="12998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5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Belarus, Moldova, Ukraine, Armenia, Azerbaijan, Georgia </a:t>
            </a:r>
            <a:endParaRPr lang="en-US" sz="1200" b="0" dirty="0"/>
          </a:p>
        </p:txBody>
      </p:sp>
      <p:sp>
        <p:nvSpPr>
          <p:cNvPr id="20" name="Rounded Rectangle 19"/>
          <p:cNvSpPr/>
          <p:nvPr/>
        </p:nvSpPr>
        <p:spPr>
          <a:xfrm>
            <a:off x="1835696" y="3212976"/>
            <a:ext cx="1080120" cy="14401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/>
              <a:t>Lot </a:t>
            </a:r>
            <a:r>
              <a:rPr lang="fr-BE" sz="1000" b="0" u="sng" dirty="0" smtClean="0"/>
              <a:t>7</a:t>
            </a:r>
            <a:endParaRPr lang="en-GB" sz="1200" b="0" u="sng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Albania, Bosnia &amp; Herzegovina</a:t>
            </a:r>
            <a:br>
              <a:rPr lang="en-GB" sz="1200" b="0" dirty="0" smtClean="0"/>
            </a:br>
            <a:r>
              <a:rPr lang="en-GB" sz="1200" b="0" dirty="0" smtClean="0"/>
              <a:t>FYROM, Kosovo*, Montenegro, Serbia</a:t>
            </a:r>
            <a:endParaRPr lang="en-US" sz="1200" b="0" dirty="0"/>
          </a:p>
        </p:txBody>
      </p:sp>
      <p:sp>
        <p:nvSpPr>
          <p:cNvPr id="21" name="Rounded Rectangle 20"/>
          <p:cNvSpPr/>
          <p:nvPr/>
        </p:nvSpPr>
        <p:spPr>
          <a:xfrm>
            <a:off x="4860032" y="3140968"/>
            <a:ext cx="2232248" cy="10044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 smtClean="0"/>
              <a:t>Lot 9</a:t>
            </a:r>
            <a:endParaRPr lang="en-GB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Kazakhstan, Kyrgyzstan, Tajikistan, Turkmenistan, Uzbekistan </a:t>
            </a:r>
            <a:endParaRPr lang="en-US" sz="1200" b="0" dirty="0"/>
          </a:p>
        </p:txBody>
      </p:sp>
      <p:sp>
        <p:nvSpPr>
          <p:cNvPr id="22" name="Rounded Rectangle 21"/>
          <p:cNvSpPr/>
          <p:nvPr/>
        </p:nvSpPr>
        <p:spPr>
          <a:xfrm>
            <a:off x="5292080" y="4365104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rgbClr val="FF0000"/>
                </a:solidFill>
              </a:rPr>
              <a:t>NEW!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/>
              <a:t>Lot 10</a:t>
            </a:r>
            <a:endParaRPr lang="en-GB" sz="1000" b="0" u="sng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Uzbekistan country lot</a:t>
            </a:r>
            <a:endParaRPr lang="en-US" sz="1200" b="0" dirty="0"/>
          </a:p>
        </p:txBody>
      </p:sp>
      <p:sp>
        <p:nvSpPr>
          <p:cNvPr id="23" name="Heptagon 22"/>
          <p:cNvSpPr/>
          <p:nvPr/>
        </p:nvSpPr>
        <p:spPr>
          <a:xfrm>
            <a:off x="5898252" y="1700808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002060"/>
                </a:solidFill>
              </a:rPr>
              <a:t>x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4" name="Heptagon 23"/>
          <p:cNvSpPr/>
          <p:nvPr/>
        </p:nvSpPr>
        <p:spPr>
          <a:xfrm>
            <a:off x="4932040" y="227687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5" name="Heptagon 24"/>
          <p:cNvSpPr/>
          <p:nvPr/>
        </p:nvSpPr>
        <p:spPr>
          <a:xfrm>
            <a:off x="3131840" y="594928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6" name="Heptagon 25"/>
          <p:cNvSpPr/>
          <p:nvPr/>
        </p:nvSpPr>
        <p:spPr>
          <a:xfrm>
            <a:off x="4860032" y="544522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7" name="Heptagon 26"/>
          <p:cNvSpPr/>
          <p:nvPr/>
        </p:nvSpPr>
        <p:spPr>
          <a:xfrm>
            <a:off x="1691680" y="306896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8" name="Heptagon 27"/>
          <p:cNvSpPr/>
          <p:nvPr/>
        </p:nvSpPr>
        <p:spPr>
          <a:xfrm>
            <a:off x="4103256" y="414538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9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9" name="Heptagon 28"/>
          <p:cNvSpPr/>
          <p:nvPr/>
        </p:nvSpPr>
        <p:spPr>
          <a:xfrm>
            <a:off x="6431519" y="486916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0" name="Heptagon 29"/>
          <p:cNvSpPr/>
          <p:nvPr/>
        </p:nvSpPr>
        <p:spPr>
          <a:xfrm>
            <a:off x="2699792" y="5013176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1" name="Heptagon 30"/>
          <p:cNvSpPr/>
          <p:nvPr/>
        </p:nvSpPr>
        <p:spPr>
          <a:xfrm>
            <a:off x="6660232" y="299695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27584" y="479715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>
                <a:solidFill>
                  <a:srgbClr val="FF0000"/>
                </a:solidFill>
              </a:rPr>
              <a:t>NEW!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000" b="0" u="sng" dirty="0"/>
              <a:t>Lot </a:t>
            </a:r>
            <a:r>
              <a:rPr lang="fr-BE" sz="1000" b="0" u="sng" dirty="0" smtClean="0"/>
              <a:t>6</a:t>
            </a:r>
            <a:endParaRPr lang="en-GB" sz="1000" b="0" u="sng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Tunisia</a:t>
            </a:r>
            <a:br>
              <a:rPr lang="en-GB" sz="1200" b="0" dirty="0" smtClean="0"/>
            </a:br>
            <a:r>
              <a:rPr lang="en-GB" sz="1200" b="0" dirty="0" smtClean="0"/>
              <a:t>country lot</a:t>
            </a:r>
            <a:endParaRPr lang="en-US" sz="1200" b="0" dirty="0"/>
          </a:p>
        </p:txBody>
      </p:sp>
      <p:sp>
        <p:nvSpPr>
          <p:cNvPr id="32" name="Heptagon 31"/>
          <p:cNvSpPr/>
          <p:nvPr/>
        </p:nvSpPr>
        <p:spPr>
          <a:xfrm>
            <a:off x="793723" y="472514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61653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i="1" dirty="0" smtClean="0"/>
              <a:t>*This </a:t>
            </a:r>
            <a:r>
              <a:rPr lang="en-GB" sz="800" b="0" i="1" dirty="0"/>
              <a:t>designation is without prejudice to positions on status, </a:t>
            </a:r>
            <a:r>
              <a:rPr lang="en-GB" sz="800" b="0" i="1" dirty="0" smtClean="0"/>
              <a:t>and</a:t>
            </a:r>
            <a:br>
              <a:rPr lang="en-GB" sz="800" b="0" i="1" dirty="0" smtClean="0"/>
            </a:br>
            <a:r>
              <a:rPr lang="en-GB" sz="800" b="0" i="1" dirty="0" smtClean="0"/>
              <a:t> </a:t>
            </a:r>
            <a:r>
              <a:rPr lang="en-GB" sz="800" b="0" i="1" dirty="0"/>
              <a:t>is in line with </a:t>
            </a:r>
            <a:r>
              <a:rPr lang="en-GB" sz="800" b="0" i="1" dirty="0" smtClean="0"/>
              <a:t>UNSCR 1244 </a:t>
            </a:r>
            <a:r>
              <a:rPr lang="en-GB" sz="800" b="0" i="1" dirty="0"/>
              <a:t>and the ICJ Opinion on the Kosovo Declaration of </a:t>
            </a:r>
            <a:r>
              <a:rPr lang="en-GB" sz="800" b="0" i="1" dirty="0" smtClean="0"/>
              <a:t>Independence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68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BlankMap-World"/>
          <p:cNvPicPr>
            <a:picLocks noChangeAspect="1" noChangeArrowheads="1"/>
          </p:cNvPicPr>
          <p:nvPr/>
        </p:nvPicPr>
        <p:blipFill>
          <a:blip r:embed="rId3" cstate="print"/>
          <a:srcRect l="18590"/>
          <a:stretch>
            <a:fillRect/>
          </a:stretch>
        </p:blipFill>
        <p:spPr bwMode="auto">
          <a:xfrm>
            <a:off x="-146174" y="1124744"/>
            <a:ext cx="93628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5004048" y="3559472"/>
            <a:ext cx="792088" cy="4455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2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u="sng" dirty="0" smtClean="0"/>
              <a:t>Lot 13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India</a:t>
            </a:r>
            <a:endParaRPr lang="en-US" sz="12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200" b="0" dirty="0"/>
          </a:p>
        </p:txBody>
      </p:sp>
      <p:sp>
        <p:nvSpPr>
          <p:cNvPr id="16" name="Rounded Rectangle 15"/>
          <p:cNvSpPr/>
          <p:nvPr/>
        </p:nvSpPr>
        <p:spPr>
          <a:xfrm>
            <a:off x="2915816" y="5522872"/>
            <a:ext cx="1584176" cy="43204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17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South Africa</a:t>
            </a:r>
            <a:endParaRPr lang="en-US" sz="1200" b="0" dirty="0"/>
          </a:p>
        </p:txBody>
      </p:sp>
      <p:sp>
        <p:nvSpPr>
          <p:cNvPr id="17" name="Rounded Rectangle 16"/>
          <p:cNvSpPr/>
          <p:nvPr/>
        </p:nvSpPr>
        <p:spPr>
          <a:xfrm>
            <a:off x="2699792" y="4037372"/>
            <a:ext cx="1440160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18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ACP countries</a:t>
            </a:r>
            <a:endParaRPr lang="en-US" sz="1200" b="0" dirty="0"/>
          </a:p>
        </p:txBody>
      </p:sp>
      <p:sp>
        <p:nvSpPr>
          <p:cNvPr id="18" name="Rounded Rectangle 17"/>
          <p:cNvSpPr/>
          <p:nvPr/>
        </p:nvSpPr>
        <p:spPr>
          <a:xfrm>
            <a:off x="1050063" y="4639776"/>
            <a:ext cx="783704" cy="58942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900" b="0" dirty="0">
                <a:solidFill>
                  <a:srgbClr val="FF0000"/>
                </a:solidFill>
              </a:rPr>
              <a:t>NEW!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16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Brazil</a:t>
            </a:r>
            <a:endParaRPr lang="en-US" sz="1200" b="0" dirty="0"/>
          </a:p>
        </p:txBody>
      </p:sp>
      <p:sp>
        <p:nvSpPr>
          <p:cNvPr id="19" name="Rounded Rectangle 18"/>
          <p:cNvSpPr/>
          <p:nvPr/>
        </p:nvSpPr>
        <p:spPr>
          <a:xfrm>
            <a:off x="5035860" y="2852936"/>
            <a:ext cx="1120316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u="sng" dirty="0"/>
              <a:t>Lot 11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/>
              <a:t>Asia West</a:t>
            </a:r>
            <a:endParaRPr lang="en-US" sz="1200" b="0" dirty="0"/>
          </a:p>
        </p:txBody>
      </p:sp>
      <p:sp>
        <p:nvSpPr>
          <p:cNvPr id="20" name="Rounded Rectangle 19"/>
          <p:cNvSpPr/>
          <p:nvPr/>
        </p:nvSpPr>
        <p:spPr>
          <a:xfrm>
            <a:off x="-36512" y="3789040"/>
            <a:ext cx="715438" cy="9361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15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Latin America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smtClean="0"/>
              <a:t>(C)</a:t>
            </a:r>
            <a:endParaRPr lang="en-US" sz="1200" b="0" dirty="0"/>
          </a:p>
        </p:txBody>
      </p:sp>
      <p:sp>
        <p:nvSpPr>
          <p:cNvPr id="21" name="Rounded Rectangle 20"/>
          <p:cNvSpPr/>
          <p:nvPr/>
        </p:nvSpPr>
        <p:spPr>
          <a:xfrm>
            <a:off x="6039792" y="3645024"/>
            <a:ext cx="1124496" cy="5807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12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Asia East</a:t>
            </a:r>
            <a:endParaRPr lang="en-US" sz="1200" b="0" dirty="0"/>
          </a:p>
        </p:txBody>
      </p:sp>
      <p:sp>
        <p:nvSpPr>
          <p:cNvPr id="22" name="Rounded Rectangle 21"/>
          <p:cNvSpPr/>
          <p:nvPr/>
        </p:nvSpPr>
        <p:spPr>
          <a:xfrm>
            <a:off x="4100182" y="2677944"/>
            <a:ext cx="898538" cy="6070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u="sng" dirty="0" smtClean="0"/>
              <a:t>Lot 8</a:t>
            </a:r>
            <a:endParaRPr lang="en-US" sz="12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/>
              <a:t>Iran Iraq Yemen</a:t>
            </a:r>
            <a:endParaRPr lang="en-US" sz="1200" b="0" dirty="0"/>
          </a:p>
        </p:txBody>
      </p:sp>
      <p:sp>
        <p:nvSpPr>
          <p:cNvPr id="24" name="Heptagon 23"/>
          <p:cNvSpPr/>
          <p:nvPr/>
        </p:nvSpPr>
        <p:spPr>
          <a:xfrm>
            <a:off x="6023012" y="256993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6" name="Heptagon 25"/>
          <p:cNvSpPr/>
          <p:nvPr/>
        </p:nvSpPr>
        <p:spPr>
          <a:xfrm>
            <a:off x="1615030" y="4387748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7" name="Heptagon 26"/>
          <p:cNvSpPr/>
          <p:nvPr/>
        </p:nvSpPr>
        <p:spPr>
          <a:xfrm>
            <a:off x="7064648" y="349535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8" name="Heptagon 27"/>
          <p:cNvSpPr/>
          <p:nvPr/>
        </p:nvSpPr>
        <p:spPr>
          <a:xfrm>
            <a:off x="2771800" y="385824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9" name="Heptagon 28"/>
          <p:cNvSpPr/>
          <p:nvPr/>
        </p:nvSpPr>
        <p:spPr>
          <a:xfrm>
            <a:off x="206041" y="460377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0" name="Heptagon 29"/>
          <p:cNvSpPr/>
          <p:nvPr/>
        </p:nvSpPr>
        <p:spPr>
          <a:xfrm>
            <a:off x="2753152" y="533721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-113162" y="2440764"/>
            <a:ext cx="1440160" cy="64807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North America</a:t>
            </a:r>
            <a:endParaRPr lang="en-US" sz="1200" b="0" dirty="0"/>
          </a:p>
        </p:txBody>
      </p:sp>
      <p:sp>
        <p:nvSpPr>
          <p:cNvPr id="35" name="Oval 34"/>
          <p:cNvSpPr/>
          <p:nvPr/>
        </p:nvSpPr>
        <p:spPr>
          <a:xfrm>
            <a:off x="7280672" y="5553236"/>
            <a:ext cx="1440160" cy="64807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4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Australia</a:t>
            </a:r>
            <a:br>
              <a:rPr lang="en-GB" sz="1200" b="0" dirty="0" smtClean="0"/>
            </a:br>
            <a:r>
              <a:rPr lang="en-GB" sz="1200" b="0" dirty="0" smtClean="0"/>
              <a:t>New Zealand</a:t>
            </a:r>
            <a:endParaRPr lang="en-US" sz="1200" b="0" dirty="0"/>
          </a:p>
        </p:txBody>
      </p:sp>
      <p:sp>
        <p:nvSpPr>
          <p:cNvPr id="36" name="Oval 35"/>
          <p:cNvSpPr/>
          <p:nvPr/>
        </p:nvSpPr>
        <p:spPr>
          <a:xfrm>
            <a:off x="3851920" y="3356992"/>
            <a:ext cx="1008112" cy="57891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4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Gulf countries</a:t>
            </a:r>
            <a:endParaRPr lang="en-US" sz="1200" b="0" dirty="0"/>
          </a:p>
        </p:txBody>
      </p:sp>
      <p:sp>
        <p:nvSpPr>
          <p:cNvPr id="38" name="Rounded Rectangle 37"/>
          <p:cNvSpPr/>
          <p:nvPr/>
        </p:nvSpPr>
        <p:spPr>
          <a:xfrm>
            <a:off x="683568" y="5301208"/>
            <a:ext cx="715438" cy="9361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14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Latin America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smtClean="0"/>
              <a:t>(S)</a:t>
            </a:r>
            <a:endParaRPr lang="en-US" sz="1200" b="0" dirty="0"/>
          </a:p>
        </p:txBody>
      </p:sp>
      <p:sp>
        <p:nvSpPr>
          <p:cNvPr id="39" name="Heptagon 38"/>
          <p:cNvSpPr/>
          <p:nvPr/>
        </p:nvSpPr>
        <p:spPr>
          <a:xfrm>
            <a:off x="4916134" y="3865736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4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0" name="Heptagon 39"/>
          <p:cNvSpPr/>
          <p:nvPr/>
        </p:nvSpPr>
        <p:spPr>
          <a:xfrm>
            <a:off x="3897527" y="2492896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1" name="Heptagon 40"/>
          <p:cNvSpPr/>
          <p:nvPr/>
        </p:nvSpPr>
        <p:spPr>
          <a:xfrm>
            <a:off x="3668134" y="340390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2" name="Heptagon 41"/>
          <p:cNvSpPr/>
          <p:nvPr/>
        </p:nvSpPr>
        <p:spPr>
          <a:xfrm>
            <a:off x="1331640" y="5229200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3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25" name="Heptagon 24"/>
          <p:cNvSpPr/>
          <p:nvPr/>
        </p:nvSpPr>
        <p:spPr>
          <a:xfrm>
            <a:off x="1080234" y="2276872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002060"/>
                </a:solidFill>
              </a:rPr>
              <a:t>2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1" name="Heptagon 30"/>
          <p:cNvSpPr/>
          <p:nvPr/>
        </p:nvSpPr>
        <p:spPr>
          <a:xfrm>
            <a:off x="8382912" y="544522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24228" y="2708920"/>
            <a:ext cx="1440160" cy="648072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900" b="0" u="sng" dirty="0" smtClean="0"/>
              <a:t>Lot 3</a:t>
            </a:r>
            <a:endParaRPr lang="en-GB" sz="900" b="0" u="sng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b="0" dirty="0" smtClean="0"/>
              <a:t>Japan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200" b="0" dirty="0" err="1" smtClean="0"/>
              <a:t>Korea</a:t>
            </a:r>
            <a:endParaRPr lang="en-US" sz="1200" b="0" dirty="0"/>
          </a:p>
        </p:txBody>
      </p:sp>
      <p:sp>
        <p:nvSpPr>
          <p:cNvPr id="33" name="Heptagon 32"/>
          <p:cNvSpPr/>
          <p:nvPr/>
        </p:nvSpPr>
        <p:spPr>
          <a:xfrm>
            <a:off x="7726468" y="2600908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2060"/>
                </a:solidFill>
              </a:rPr>
              <a:t>1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47078" y="908720"/>
            <a:ext cx="4685162" cy="987504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shape of lots:</a:t>
            </a:r>
          </a:p>
          <a:p>
            <a:r>
              <a:rPr lang="en-GB" b="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Call 2013 (rest of the world)</a:t>
            </a:r>
          </a:p>
          <a:p>
            <a:r>
              <a:rPr lang="en-GB" sz="1600" b="0" i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Proposed n° of partnerships: </a:t>
            </a:r>
            <a:endParaRPr lang="en-US" sz="1600" b="0" i="1" dirty="0" err="1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Heptagon 43"/>
          <p:cNvSpPr/>
          <p:nvPr/>
        </p:nvSpPr>
        <p:spPr>
          <a:xfrm>
            <a:off x="5148064" y="1484784"/>
            <a:ext cx="432048" cy="432048"/>
          </a:xfrm>
          <a:prstGeom prst="heptagon">
            <a:avLst/>
          </a:prstGeom>
          <a:solidFill>
            <a:srgbClr val="FFFF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srgbClr val="002060"/>
                </a:solidFill>
              </a:rPr>
              <a:t>x</a:t>
            </a:r>
            <a:endParaRPr lang="en-US" sz="1800" b="0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/>
          <p:cNvCxnSpPr>
            <a:stCxn id="17" idx="1"/>
          </p:cNvCxnSpPr>
          <p:nvPr/>
        </p:nvCxnSpPr>
        <p:spPr>
          <a:xfrm flipH="1" flipV="1">
            <a:off x="737034" y="3751684"/>
            <a:ext cx="1962758" cy="609724"/>
          </a:xfrm>
          <a:prstGeom prst="straightConnector1">
            <a:avLst/>
          </a:prstGeom>
          <a:ln w="38100">
            <a:solidFill>
              <a:srgbClr val="003A8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3"/>
          </p:cNvCxnSpPr>
          <p:nvPr/>
        </p:nvCxnSpPr>
        <p:spPr>
          <a:xfrm flipH="1" flipV="1">
            <a:off x="4139952" y="4361408"/>
            <a:ext cx="4018565" cy="638408"/>
          </a:xfrm>
          <a:prstGeom prst="straightConnector1">
            <a:avLst/>
          </a:prstGeom>
          <a:ln w="38100">
            <a:solidFill>
              <a:srgbClr val="003A8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716016" y="6201308"/>
            <a:ext cx="976300" cy="32403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100" b="0" dirty="0" smtClean="0"/>
              <a:t>Strand 1</a:t>
            </a:r>
          </a:p>
        </p:txBody>
      </p:sp>
      <p:sp>
        <p:nvSpPr>
          <p:cNvPr id="49" name="Oval 48"/>
          <p:cNvSpPr/>
          <p:nvPr/>
        </p:nvSpPr>
        <p:spPr>
          <a:xfrm>
            <a:off x="5857298" y="6091530"/>
            <a:ext cx="874942" cy="48605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100" b="0" dirty="0" smtClean="0"/>
              <a:t>Strand 2</a:t>
            </a:r>
            <a:endParaRPr lang="en-GB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30064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Strand 1</a:t>
            </a:r>
            <a:endParaRPr lang="en-GB" dirty="0" smtClean="0">
              <a:solidFill>
                <a:srgbClr val="003A80"/>
              </a:solidFill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60C87-BAC4-42D1-B183-AB0BA7287D9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85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Relevance (25%)</a:t>
            </a:r>
          </a:p>
          <a:p>
            <a:pPr>
              <a:buFontTx/>
              <a:buNone/>
            </a:pP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fr-BE" sz="24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(65% total)</a:t>
            </a:r>
          </a:p>
          <a:p>
            <a:pPr lvl="1"/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2.1.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composition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mechanisms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(20%)</a:t>
            </a:r>
          </a:p>
          <a:p>
            <a:pPr lvl="1"/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2.2. Organisation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(25%)</a:t>
            </a:r>
          </a:p>
          <a:p>
            <a:pPr lvl="1"/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2.3. Student/staff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facilities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follow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-up (20%)</a:t>
            </a:r>
          </a:p>
          <a:p>
            <a:pPr>
              <a:buFontTx/>
              <a:buNone/>
            </a:pP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fr-BE" sz="24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fr-BE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(10%)</a:t>
            </a:r>
            <a:endParaRPr lang="en-GB" sz="24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6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Strand 2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92C46-985E-4096-92AE-075859F7332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GB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1.Relevance </a:t>
            </a:r>
            <a:r>
              <a:rPr lang="en-GB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(25%)</a:t>
            </a:r>
          </a:p>
          <a:p>
            <a:pPr>
              <a:buFontTx/>
              <a:buNone/>
              <a:defRPr/>
            </a:pPr>
            <a:r>
              <a:rPr lang="fr-BE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Contribution to excellence (25%)</a:t>
            </a:r>
            <a:endParaRPr lang="en-GB" sz="24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r>
              <a:rPr lang="fr-BE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fr-BE" sz="24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fr-BE" sz="24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(50% total)</a:t>
            </a:r>
          </a:p>
          <a:p>
            <a:pPr lvl="1">
              <a:tabLst>
                <a:tab pos="1341438" algn="l"/>
              </a:tabLst>
              <a:defRPr/>
            </a:pP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3.1.	Partnership composition and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mechanisms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(15%)</a:t>
            </a:r>
          </a:p>
          <a:p>
            <a:pPr lvl="1">
              <a:tabLst>
                <a:tab pos="1341438" algn="l"/>
              </a:tabLst>
              <a:defRPr/>
            </a:pP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3.2.	Organisation and implementation of </a:t>
            </a:r>
            <a:r>
              <a:rPr lang="fr-BE" sz="2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</a:t>
            </a:r>
            <a:r>
              <a:rPr lang="fr-BE" sz="2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(20%)</a:t>
            </a:r>
          </a:p>
          <a:p>
            <a:pPr lvl="1">
              <a:tabLst>
                <a:tab pos="1341438" algn="l"/>
              </a:tabLst>
              <a:defRPr/>
            </a:pP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3.3.	Student/staff facilities and follow-up (15%)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Erasmus Mundus - objectives</a:t>
            </a:r>
            <a:endParaRPr lang="en-US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Enhance the quality of European HE through  international co-operation</a:t>
            </a:r>
          </a:p>
          <a:p>
            <a:r>
              <a:rPr lang="en-US" sz="2800" dirty="0" smtClean="0"/>
              <a:t>Improve the development of human resources</a:t>
            </a:r>
          </a:p>
          <a:p>
            <a:r>
              <a:rPr lang="en-US" sz="2800" dirty="0" smtClean="0"/>
              <a:t>Promote dialogue and understanding between peoples and cultures</a:t>
            </a:r>
          </a:p>
          <a:p>
            <a:r>
              <a:rPr lang="en-US" sz="2800" dirty="0" smtClean="0"/>
              <a:t>Promote Europe as a centre of excellence in learning around the world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07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b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of the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8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Applications to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submitted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Static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version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second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half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Shows structure and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content of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 annexes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uploaded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within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version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 March 2013</a:t>
            </a:r>
          </a:p>
          <a:p>
            <a:pPr marL="0" lvl="1" indent="0" defTabSz="449263">
              <a:lnSpc>
                <a:spcPct val="90000"/>
              </a:lnSpc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b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(1)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applicant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organisations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Description of the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Technical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applicant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consortium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Honour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2 </a:t>
            </a:r>
            <a:b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8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(2)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Partnership statement signed by all partners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summary sheet for publication on EACEA website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Bank account form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 entity form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3"/>
            <a:ext cx="8229600" cy="648072"/>
          </a:xfrm>
        </p:spPr>
        <p:txBody>
          <a:bodyPr anchor="t"/>
          <a:lstStyle/>
          <a:p>
            <a:r>
              <a:rPr lang="en-GB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en-GB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2: </a:t>
            </a:r>
            <a:r>
              <a:rPr lang="en-GB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Submit your </a:t>
            </a:r>
            <a:r>
              <a:rPr lang="en-GB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2B1D-78CC-458D-BC6A-D465BEACA75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8919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 be considered as the original version. 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paper copy identical to the </a:t>
            </a:r>
            <a:r>
              <a:rPr lang="en-GB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 be posted to the Agency by the deadline indicated at the following address:</a:t>
            </a:r>
          </a:p>
          <a:p>
            <a:pPr marL="400050" lvl="1" indent="0">
              <a:buNone/>
            </a:pPr>
            <a:endParaRPr lang="en-GB" sz="1000" b="1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Audiovisual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Culture 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Executive Agency</a:t>
            </a:r>
          </a:p>
          <a:p>
            <a:pPr marL="400050" lvl="1" indent="0">
              <a:buNone/>
            </a:pP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for proposals EACEA/38/12 – Action </a:t>
            </a: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BE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BOUR </a:t>
            </a:r>
            <a:r>
              <a:rPr lang="fr-BE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02/029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Avenue du Bourget, 1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BE-1140 </a:t>
            </a: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Bruxelles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139952" y="1844824"/>
            <a:ext cx="4536504" cy="2088232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4000" kern="0" dirty="0" smtClean="0"/>
              <a:t>Action 3 promotion </a:t>
            </a:r>
            <a:r>
              <a:rPr lang="fr-BE" sz="4000" kern="0" dirty="0" err="1" smtClean="0"/>
              <a:t>projects</a:t>
            </a:r>
            <a:endParaRPr lang="en-GB" sz="40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7416" y="4005064"/>
            <a:ext cx="8676456" cy="1872208"/>
          </a:xfrm>
          <a:prstGeom prst="rect">
            <a:avLst/>
          </a:prstGeom>
          <a:solidFill>
            <a:srgbClr val="12469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BE" kern="0" dirty="0" smtClean="0"/>
          </a:p>
          <a:p>
            <a:r>
              <a:rPr lang="fr-BE" kern="0" dirty="0" err="1" smtClean="0"/>
              <a:t>Submitting</a:t>
            </a:r>
            <a:r>
              <a:rPr lang="fr-BE" kern="0" dirty="0" smtClean="0"/>
              <a:t> an application</a:t>
            </a:r>
          </a:p>
          <a:p>
            <a:r>
              <a:rPr lang="fr-BE" kern="0" dirty="0" smtClean="0"/>
              <a:t>EACEA/38/2012</a:t>
            </a:r>
          </a:p>
          <a:p>
            <a:endParaRPr lang="fr-BE" kern="0" dirty="0" smtClean="0"/>
          </a:p>
        </p:txBody>
      </p:sp>
    </p:spTree>
    <p:extLst>
      <p:ext uri="{BB962C8B-B14F-4D97-AF65-F5344CB8AC3E}">
        <p14:creationId xmlns:p14="http://schemas.microsoft.com/office/powerpoint/2010/main" val="23058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763" indent="-4763" eaLnBrk="1" hangingPunct="1"/>
            <a: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  <a:t/>
            </a:r>
            <a:b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</a:br>
            <a:r>
              <a:rPr lang="fr-BE" sz="3200" dirty="0" smtClean="0"/>
              <a:t>Action 3: Promotion of European </a:t>
            </a:r>
            <a:r>
              <a:rPr lang="fr-BE" sz="3200" dirty="0" err="1" smtClean="0"/>
              <a:t>Higher</a:t>
            </a:r>
            <a:r>
              <a:rPr lang="fr-BE" sz="3200" dirty="0" smtClean="0"/>
              <a:t> Education </a:t>
            </a:r>
            <a: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  <a:t/>
            </a:r>
            <a:br>
              <a:rPr lang="fr-BE" b="0" dirty="0" smtClean="0">
                <a:solidFill>
                  <a:srgbClr val="003366"/>
                </a:solidFill>
                <a:latin typeface="Trebuchet MS" pitchFamily="34" charset="0"/>
              </a:rPr>
            </a:br>
            <a:endParaRPr lang="en-GB" sz="3600" dirty="0" smtClean="0"/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n-GB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</a:pPr>
            <a:r>
              <a:rPr lang="en-GB" dirty="0" smtClean="0"/>
              <a:t>Action 3 provides support to transnational initiatives, studies, projects, events and other activities aimed at enhancing the attractiveness, profile, image and visibility of, and accessibility to, European higher education in the world.</a:t>
            </a:r>
          </a:p>
          <a:p>
            <a:pPr eaLnBrk="1" hangingPunct="1"/>
            <a:endParaRPr lang="en-GB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– </a:t>
            </a:r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Budget: EUR 2 million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Target: 8 projects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Indicative project size: from EUR 100,000 to 350,000</a:t>
            </a:r>
          </a:p>
          <a:p>
            <a:pPr>
              <a:lnSpc>
                <a:spcPct val="90000"/>
              </a:lnSpc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financing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max 75%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duration: 12 – 36 months</a:t>
            </a:r>
          </a:p>
          <a:p>
            <a:pPr>
              <a:lnSpc>
                <a:spcPct val="90000"/>
              </a:lnSpc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Min. 3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1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-country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</a:pPr>
            <a:endParaRPr lang="en-GB" sz="2800" dirty="0" smtClean="0">
              <a:latin typeface="Trebuchet MS" pitchFamily="34" charset="0"/>
            </a:endParaRPr>
          </a:p>
          <a:p>
            <a:pPr>
              <a:buClr>
                <a:srgbClr val="003A80"/>
              </a:buClr>
              <a:buFont typeface="Wingdings" pitchFamily="2" charset="2"/>
              <a:buNone/>
            </a:pPr>
            <a:endParaRPr lang="fr-BE" sz="2800" dirty="0" smtClean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420887"/>
            <a:ext cx="8435280" cy="3887837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fr-BE" sz="1800" b="0" dirty="0" smtClean="0">
                <a:cs typeface="Arial" charset="0"/>
              </a:rPr>
              <a:t>Action 3 </a:t>
            </a:r>
            <a:r>
              <a:rPr lang="fr-BE" sz="1800" b="0" dirty="0" err="1" smtClean="0">
                <a:cs typeface="Arial" charset="0"/>
              </a:rPr>
              <a:t>priority</a:t>
            </a:r>
            <a:r>
              <a:rPr lang="fr-BE" sz="1800" b="0" dirty="0" smtClean="0">
                <a:cs typeface="Arial" charset="0"/>
              </a:rPr>
              <a:t> areas – projects </a:t>
            </a:r>
            <a:r>
              <a:rPr lang="fr-BE" sz="1800" b="0" dirty="0" err="1" smtClean="0">
                <a:cs typeface="Arial" charset="0"/>
              </a:rPr>
              <a:t>aiming</a:t>
            </a:r>
            <a:r>
              <a:rPr lang="fr-BE" sz="1800" b="0" dirty="0" smtClean="0">
                <a:cs typeface="Arial" charset="0"/>
              </a:rPr>
              <a:t> at:</a:t>
            </a:r>
          </a:p>
          <a:p>
            <a:pPr marL="457200" lvl="1" indent="0" algn="just">
              <a:buNone/>
            </a:pPr>
            <a:endParaRPr lang="en-GB" sz="800" b="0" dirty="0" smtClean="0">
              <a:cs typeface="Arial" charset="0"/>
            </a:endParaRPr>
          </a:p>
          <a:p>
            <a:pPr lvl="1" algn="just"/>
            <a:r>
              <a:rPr lang="en-GB" sz="1800" b="0" dirty="0" smtClean="0">
                <a:cs typeface="Arial" charset="0"/>
              </a:rPr>
              <a:t>Promotion of European higher education in certain geographical areas (Eastern and </a:t>
            </a:r>
            <a:r>
              <a:rPr lang="en-GB" sz="1800" b="0" dirty="0">
                <a:cs typeface="Arial" charset="0"/>
              </a:rPr>
              <a:t>S</a:t>
            </a:r>
            <a:r>
              <a:rPr lang="en-GB" sz="1800" b="0" dirty="0" smtClean="0">
                <a:cs typeface="Arial" charset="0"/>
              </a:rPr>
              <a:t>outhern neighbourhood countries) 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Improving services for international students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Addressing the international dimension of Quality Assurance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Promoting the joint programmes towards students </a:t>
            </a:r>
          </a:p>
          <a:p>
            <a:pPr lvl="1" algn="just"/>
            <a:r>
              <a:rPr lang="en-GB" sz="1800" b="0" dirty="0" smtClean="0">
                <a:cs typeface="Arial" charset="0"/>
              </a:rPr>
              <a:t>Promoting </a:t>
            </a:r>
            <a:r>
              <a:rPr lang="en-GB" sz="1800" b="0" dirty="0">
                <a:cs typeface="Arial" charset="0"/>
              </a:rPr>
              <a:t>the </a:t>
            </a:r>
            <a:r>
              <a:rPr lang="en-GB" sz="1800" b="0" dirty="0" smtClean="0">
                <a:cs typeface="Arial" charset="0"/>
              </a:rPr>
              <a:t>joint </a:t>
            </a:r>
            <a:r>
              <a:rPr lang="en-GB" sz="1800" b="0" dirty="0">
                <a:cs typeface="Arial" charset="0"/>
              </a:rPr>
              <a:t>programmes </a:t>
            </a:r>
            <a:r>
              <a:rPr lang="en-GB" sz="1800" b="0" dirty="0" smtClean="0">
                <a:cs typeface="Arial" charset="0"/>
              </a:rPr>
              <a:t>towards employers</a:t>
            </a:r>
          </a:p>
          <a:p>
            <a:pPr lvl="1" algn="just"/>
            <a:r>
              <a:rPr lang="en-GB" sz="1800" b="0" dirty="0">
                <a:cs typeface="Arial" charset="0"/>
              </a:rPr>
              <a:t>C</a:t>
            </a:r>
            <a:r>
              <a:rPr lang="en-GB" sz="1800" b="0" dirty="0" smtClean="0">
                <a:cs typeface="Arial" charset="0"/>
              </a:rPr>
              <a:t>reating </a:t>
            </a:r>
            <a:r>
              <a:rPr lang="en-GB" sz="1800" b="0" dirty="0">
                <a:cs typeface="Arial" charset="0"/>
              </a:rPr>
              <a:t>better synergies between the EU policy dialogue with third countries and the cooperation projects supported by the European programmes in higher education.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en-GB" sz="3200" dirty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8316913" y="63087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fld id="{EAC42439-66CE-4312-A01E-3CCF6BD38530}" type="slidenum">
              <a:rPr lang="en-GB" sz="1400">
                <a:solidFill>
                  <a:srgbClr val="808080"/>
                </a:solidFill>
                <a:latin typeface="Verdana" pitchFamily="34" charset="0"/>
                <a:cs typeface="Arial" charset="0"/>
              </a:rPr>
              <a:pPr/>
              <a:t>27</a:t>
            </a:fld>
            <a:endParaRPr lang="en-GB" sz="1400">
              <a:solidFill>
                <a:srgbClr val="80808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Verdana" pitchFamily="34" charset="0"/>
                <a:ea typeface="Verdana" pitchFamily="34" charset="0"/>
                <a:cs typeface="Verdana" pitchFamily="34" charset="0"/>
              </a:rPr>
              <a:t>2013 Call – Action 3 </a:t>
            </a:r>
            <a:r>
              <a:rPr lang="fr-B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0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58775" indent="-358775"/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</a:t>
            </a:r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requirements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Clear 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dimension and wide geographical scope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international (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third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-country) dimension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contribute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fostering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intercultural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dialogue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mutual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understanding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cultures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Ensure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overlap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EU programmes for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6271"/>
            <a:ext cx="8229600" cy="648593"/>
          </a:xfrm>
        </p:spPr>
        <p:txBody>
          <a:bodyPr anchor="t"/>
          <a:lstStyle/>
          <a:p>
            <a:pPr marL="358775" indent="-358775"/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 </a:t>
            </a:r>
            <a:r>
              <a:rPr lang="fr-BE" sz="3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3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66439-8C78-41FD-A752-0AB31830727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4956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Relevance to Erasmus Mundus Programme (25%)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Expected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impact to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enhance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attractiveness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European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worldwide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(25%)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Dissemination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experiences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assurance,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exploitation of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(15%)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Consortium composition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mechanisms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(15%)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plan and budget (20%)</a:t>
            </a: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Clr>
                <a:schemeClr val="bg1"/>
              </a:buClr>
              <a:buFontTx/>
              <a:buNone/>
            </a:pPr>
            <a:endParaRPr lang="en-GB" sz="2800" dirty="0" smtClean="0">
              <a:latin typeface="Trebuchet MS" pitchFamily="34" charset="0"/>
              <a:cs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673224" y="1988840"/>
          <a:ext cx="8219256" cy="39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742113" y="6408738"/>
            <a:ext cx="2133600" cy="414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r"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fld id="{DD9EED6B-81D2-4109-A59B-D0609495CCF0}" type="slidenum">
              <a:rPr lang="fr-BE" sz="1400">
                <a:solidFill>
                  <a:srgbClr val="003A8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pPr algn="r" defTabSz="449263" hangingPunct="0">
                <a:lnSpc>
                  <a:spcPct val="10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</a:tabLst>
              </a:pPr>
              <a:t>3</a:t>
            </a:fld>
            <a:endParaRPr lang="fr-BE" sz="1400">
              <a:solidFill>
                <a:srgbClr val="003A8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936625"/>
          </a:xfrm>
        </p:spPr>
        <p:txBody>
          <a:bodyPr/>
          <a:lstStyle/>
          <a:p>
            <a:r>
              <a:rPr lang="fr-BE" dirty="0" smtClean="0"/>
              <a:t>Policy </a:t>
            </a:r>
            <a:r>
              <a:rPr lang="fr-BE" dirty="0" err="1" smtClean="0"/>
              <a:t>context</a:t>
            </a:r>
            <a:r>
              <a:rPr lang="fr-BE" dirty="0" smtClean="0"/>
              <a:t> </a:t>
            </a:r>
            <a:r>
              <a:rPr lang="fr-BE" dirty="0" smtClean="0">
                <a:sym typeface="Wingdings" pitchFamily="2" charset="2"/>
              </a:rPr>
              <a:t> programme </a:t>
            </a:r>
            <a:r>
              <a:rPr lang="fr-BE" dirty="0" err="1" smtClean="0">
                <a:sym typeface="Wingdings" pitchFamily="2" charset="2"/>
              </a:rPr>
              <a:t>aims</a:t>
            </a:r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547664" y="263691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err="1" smtClean="0">
                <a:solidFill>
                  <a:srgbClr val="000000"/>
                </a:solidFill>
              </a:rPr>
              <a:t>Bologna</a:t>
            </a:r>
            <a:endParaRPr lang="fr-BE" b="0" dirty="0" smtClean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err="1" smtClean="0">
                <a:solidFill>
                  <a:srgbClr val="000000"/>
                </a:solidFill>
              </a:rPr>
              <a:t>process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95936" y="606591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smtClean="0">
                <a:solidFill>
                  <a:srgbClr val="000000"/>
                </a:solidFill>
              </a:rPr>
              <a:t>EU </a:t>
            </a:r>
            <a:r>
              <a:rPr lang="fr-BE" b="0" dirty="0" err="1" smtClean="0">
                <a:solidFill>
                  <a:srgbClr val="000000"/>
                </a:solidFill>
              </a:rPr>
              <a:t>external</a:t>
            </a:r>
            <a:r>
              <a:rPr lang="fr-BE" b="0" dirty="0" smtClean="0">
                <a:solidFill>
                  <a:srgbClr val="000000"/>
                </a:solidFill>
              </a:rPr>
              <a:t> relations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72200" y="2636912"/>
            <a:ext cx="1440160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b="0" dirty="0" smtClean="0">
                <a:solidFill>
                  <a:srgbClr val="000000"/>
                </a:solidFill>
              </a:rPr>
              <a:t>EU 2020</a:t>
            </a:r>
            <a:endParaRPr lang="en-GB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000" tIns="45000" rIns="90000" bIns="45000" anchor="t"/>
          <a:lstStyle/>
          <a:p>
            <a:pPr defTabSz="449263">
              <a:lnSpc>
                <a:spcPct val="10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BE" sz="30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Use of the </a:t>
            </a:r>
            <a:r>
              <a:rPr lang="fr-BE" sz="30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3000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81D8-AD3C-4359-A10B-9D3E4AC5F754}" type="slidenum">
              <a:rPr lang="en-GB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Applications to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submitted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Static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version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second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half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Shows structure and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content of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Provides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all annexes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required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uploaded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within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version of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available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 March 2013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56271"/>
            <a:ext cx="8590409" cy="936625"/>
          </a:xfrm>
        </p:spPr>
        <p:txBody>
          <a:bodyPr anchor="t"/>
          <a:lstStyle/>
          <a:p>
            <a: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3: </a:t>
            </a:r>
            <a:b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elements of your application (1)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0811E-6243-4B90-9C43-F180442C173A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applicant and partners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Priority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 covered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endParaRPr lang="en-GB" sz="1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description of the project</a:t>
            </a:r>
          </a:p>
          <a:p>
            <a:pPr marL="742950" lvl="2" indent="-34290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Detailed </a:t>
            </a:r>
            <a:r>
              <a:rPr lang="en-GB" sz="1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description (award criteria </a:t>
            </a:r>
            <a:r>
              <a:rPr lang="en-GB" sz="1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responses)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</a:t>
            </a:r>
            <a:endParaRPr lang="en-GB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1"/>
            <a:ext cx="8590409" cy="1152128"/>
          </a:xfrm>
        </p:spPr>
        <p:txBody>
          <a:bodyPr anchor="t"/>
          <a:lstStyle/>
          <a:p>
            <a:pPr>
              <a:defRPr/>
            </a:pPr>
            <a: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</a:t>
            </a:r>
            <a:b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elements of your </a:t>
            </a:r>
            <a:r>
              <a:rPr lang="en-GB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(2)</a:t>
            </a:r>
            <a:endParaRPr lang="en-GB" spc="-100" dirty="0" smtClean="0">
              <a:latin typeface="Trebuchet MS" pitchFamily="34" charset="0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A785D-6A6A-46A4-890D-B9D078A08A1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8898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CVs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persons responsible in each partner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Letters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endorsement, Declarations on Honour from partner </a:t>
            </a: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organisations)</a:t>
            </a:r>
            <a:endParaRPr lang="en-GB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status documentation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Financial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Privacy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statement and information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Checklist</a:t>
            </a:r>
            <a:endParaRPr lang="en-GB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Declaration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Honour by the legal representative of the applicant organisation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Declaration on Honour by partner organisation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Detailed </a:t>
            </a:r>
            <a:r>
              <a:rPr lang="en-GB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6271"/>
            <a:ext cx="8229600" cy="720601"/>
          </a:xfrm>
        </p:spPr>
        <p:txBody>
          <a:bodyPr anchor="t"/>
          <a:lstStyle/>
          <a:p>
            <a:pPr marL="4763" indent="-4763"/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</a:t>
            </a:r>
            <a:b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elements of your </a:t>
            </a:r>
            <a:r>
              <a:rPr lang="en-GB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 budget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700A-84CA-4790-A0D2-B1C19DFA9DDD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8878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88843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Indication of total budget and EU grant requested </a:t>
            </a:r>
            <a:r>
              <a:rPr lang="en-GB" sz="16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max 75% of total budget)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Composition of the partnership contribution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Staff costs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Travel and subsistence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Equipment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Subcontracting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Conferences-Seminars: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 costs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Travel and subsistence costs of participants and speakers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Interpreters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Speaker fees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 direct costs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Indirect costs (max 7% of direct costs)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fr-BE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New: light audit report  - </a:t>
            </a:r>
            <a:r>
              <a:rPr lang="fr-BE" sz="16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r>
              <a:rPr lang="fr-BE" sz="16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16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eligible</a:t>
            </a:r>
            <a:endParaRPr lang="en-GB" sz="16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sz="1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3"/>
            <a:ext cx="8229600" cy="648072"/>
          </a:xfrm>
        </p:spPr>
        <p:txBody>
          <a:bodyPr anchor="t"/>
          <a:lstStyle/>
          <a:p>
            <a:r>
              <a:rPr lang="en-GB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3: Submit your </a:t>
            </a:r>
            <a:r>
              <a:rPr lang="en-GB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  <a:endParaRPr lang="en-GB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B2B1D-78CC-458D-BC6A-D465BEACA75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8919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will be considered as the original version. </a:t>
            </a:r>
          </a:p>
          <a:p>
            <a:pPr marL="342900" lvl="1" indent="-342900" defTabSz="449263">
              <a:lnSpc>
                <a:spcPct val="90000"/>
              </a:lnSpc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paper copy identical to the </a:t>
            </a:r>
            <a:r>
              <a:rPr lang="en-GB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en-GB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must be posted to the Agency by the deadline indicated at the following address:</a:t>
            </a:r>
          </a:p>
          <a:p>
            <a:pPr marL="400050" lvl="1" indent="0">
              <a:buNone/>
            </a:pPr>
            <a:endParaRPr lang="en-GB" sz="1000" b="1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b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Audiovisual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Culture </a:t>
            </a: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Executive Agency</a:t>
            </a:r>
          </a:p>
          <a:p>
            <a:pPr marL="400050" lvl="1" indent="0">
              <a:buNone/>
            </a:pPr>
            <a:r>
              <a:rPr lang="en-GB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for proposals EACEA/38/12 – Action 3</a:t>
            </a:r>
          </a:p>
          <a:p>
            <a:pPr marL="400050" lvl="1" indent="0">
              <a:buNone/>
            </a:pPr>
            <a:r>
              <a:rPr lang="fr-BE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BOUR </a:t>
            </a:r>
            <a:r>
              <a:rPr lang="fr-BE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02/029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Avenue du Bourget, 1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lvl="1" indent="0">
              <a:buNone/>
            </a:pPr>
            <a:r>
              <a:rPr lang="fr-FR" sz="1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BE-1140 </a:t>
            </a:r>
            <a:r>
              <a:rPr lang="fr-FR" sz="1200" b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Bruxelles</a:t>
            </a:r>
            <a:endParaRPr lang="en-GB" sz="1200" b="1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en-GB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916832"/>
            <a:ext cx="0" cy="494116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60" y="1196752"/>
            <a:ext cx="8229600" cy="936625"/>
          </a:xfrm>
        </p:spPr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Mundus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endParaRPr lang="en-GB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F1A89-831D-4193-9F64-DA90A231A05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195589" name="AutoShape 6"/>
          <p:cNvSpPr>
            <a:spLocks noChangeArrowheads="1"/>
          </p:cNvSpPr>
          <p:nvPr/>
        </p:nvSpPr>
        <p:spPr bwMode="auto">
          <a:xfrm>
            <a:off x="521069" y="2636912"/>
            <a:ext cx="8353425" cy="626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EACEA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Eligibility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591" name="AutoShape 8"/>
          <p:cNvSpPr>
            <a:spLocks noChangeArrowheads="1"/>
          </p:cNvSpPr>
          <p:nvPr/>
        </p:nvSpPr>
        <p:spPr bwMode="auto">
          <a:xfrm>
            <a:off x="107504" y="3552764"/>
            <a:ext cx="3240360" cy="9563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600" b="1" dirty="0">
                <a:solidFill>
                  <a:srgbClr val="003A80"/>
                </a:solidFill>
                <a:cs typeface="Arial" charset="0"/>
              </a:rPr>
              <a:t>EU </a:t>
            </a:r>
            <a:r>
              <a:rPr lang="fr-BE" sz="1600" b="1" dirty="0" err="1">
                <a:solidFill>
                  <a:srgbClr val="003A80"/>
                </a:solidFill>
                <a:cs typeface="Arial" charset="0"/>
              </a:rPr>
              <a:t>Delegations</a:t>
            </a:r>
            <a:r>
              <a:rPr lang="fr-BE" sz="1600" b="1" dirty="0">
                <a:solidFill>
                  <a:srgbClr val="003A80"/>
                </a:solidFill>
                <a:cs typeface="Arial" charset="0"/>
              </a:rPr>
              <a:t>:</a:t>
            </a:r>
          </a:p>
          <a:p>
            <a:pPr algn="ctr"/>
            <a:r>
              <a:rPr lang="fr-BE" sz="1600" dirty="0" err="1" smtClean="0">
                <a:solidFill>
                  <a:srgbClr val="003A80"/>
                </a:solidFill>
                <a:cs typeface="Arial" charset="0"/>
              </a:rPr>
              <a:t>Eligibility</a:t>
            </a:r>
            <a:r>
              <a:rPr lang="fr-BE" sz="1600" dirty="0" smtClean="0">
                <a:solidFill>
                  <a:srgbClr val="003A80"/>
                </a:solidFill>
                <a:cs typeface="Arial" charset="0"/>
              </a:rPr>
              <a:t> non-EU </a:t>
            </a:r>
            <a:r>
              <a:rPr lang="fr-BE" sz="1600" dirty="0" err="1" smtClean="0">
                <a:solidFill>
                  <a:srgbClr val="003A80"/>
                </a:solidFill>
                <a:cs typeface="Arial" charset="0"/>
              </a:rPr>
              <a:t>HEIs</a:t>
            </a:r>
            <a:endParaRPr lang="fr-BE" sz="1600" dirty="0">
              <a:solidFill>
                <a:srgbClr val="003A80"/>
              </a:solidFill>
              <a:cs typeface="Arial" charset="0"/>
            </a:endParaRPr>
          </a:p>
          <a:p>
            <a:pPr algn="ctr"/>
            <a:r>
              <a:rPr lang="fr-BE" sz="1600" dirty="0">
                <a:solidFill>
                  <a:srgbClr val="003A80"/>
                </a:solidFill>
                <a:cs typeface="Arial" charset="0"/>
              </a:rPr>
              <a:t>Relevance </a:t>
            </a:r>
            <a:r>
              <a:rPr lang="fr-BE" sz="1600" dirty="0" err="1">
                <a:solidFill>
                  <a:srgbClr val="003A80"/>
                </a:solidFill>
                <a:cs typeface="Arial" charset="0"/>
              </a:rPr>
              <a:t>regional</a:t>
            </a:r>
            <a:r>
              <a:rPr lang="fr-BE" sz="1600" dirty="0">
                <a:solidFill>
                  <a:srgbClr val="003A80"/>
                </a:solidFill>
                <a:cs typeface="Arial" charset="0"/>
              </a:rPr>
              <a:t> </a:t>
            </a:r>
            <a:r>
              <a:rPr lang="fr-BE" sz="1600" dirty="0" err="1">
                <a:solidFill>
                  <a:srgbClr val="003A80"/>
                </a:solidFill>
                <a:cs typeface="Arial" charset="0"/>
              </a:rPr>
              <a:t>priorities</a:t>
            </a:r>
            <a:endParaRPr lang="en-GB" sz="1600" dirty="0">
              <a:solidFill>
                <a:srgbClr val="003A80"/>
              </a:solidFill>
              <a:cs typeface="Arial" charset="0"/>
            </a:endParaRPr>
          </a:p>
        </p:txBody>
      </p:sp>
      <p:sp>
        <p:nvSpPr>
          <p:cNvPr id="195594" name="AutoShape 12"/>
          <p:cNvSpPr>
            <a:spLocks noChangeArrowheads="1"/>
          </p:cNvSpPr>
          <p:nvPr/>
        </p:nvSpPr>
        <p:spPr bwMode="auto">
          <a:xfrm>
            <a:off x="2195513" y="3263029"/>
            <a:ext cx="215900" cy="3099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AutoShape 13"/>
          <p:cNvSpPr>
            <a:spLocks noChangeArrowheads="1"/>
          </p:cNvSpPr>
          <p:nvPr/>
        </p:nvSpPr>
        <p:spPr bwMode="auto">
          <a:xfrm>
            <a:off x="827584" y="4753187"/>
            <a:ext cx="8046910" cy="7644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External experts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</a:t>
            </a:r>
            <a:r>
              <a:rPr lang="fr-BE" sz="2000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BE" sz="2000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597" name="AutoShape 15"/>
          <p:cNvSpPr>
            <a:spLocks noChangeArrowheads="1"/>
          </p:cNvSpPr>
          <p:nvPr/>
        </p:nvSpPr>
        <p:spPr bwMode="auto">
          <a:xfrm>
            <a:off x="521069" y="5805264"/>
            <a:ext cx="3978923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Evaluation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endParaRPr lang="fr-BE" sz="2000" b="1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5601" name="AutoShape 20"/>
          <p:cNvSpPr>
            <a:spLocks noChangeArrowheads="1"/>
          </p:cNvSpPr>
          <p:nvPr/>
        </p:nvSpPr>
        <p:spPr bwMode="auto">
          <a:xfrm>
            <a:off x="521069" y="4511807"/>
            <a:ext cx="215900" cy="1385608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AutoShape 23"/>
          <p:cNvSpPr>
            <a:spLocks noChangeArrowheads="1"/>
          </p:cNvSpPr>
          <p:nvPr/>
        </p:nvSpPr>
        <p:spPr bwMode="auto">
          <a:xfrm>
            <a:off x="3563888" y="5517616"/>
            <a:ext cx="288925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3563888" y="3263029"/>
            <a:ext cx="215900" cy="1490158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538162" y="1916832"/>
            <a:ext cx="3961830" cy="576064"/>
          </a:xfrm>
          <a:prstGeom prst="snip2Same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003A80"/>
                </a:solidFill>
              </a:rPr>
              <a:t>Action 2</a:t>
            </a:r>
            <a:endParaRPr lang="en-GB" dirty="0">
              <a:solidFill>
                <a:srgbClr val="003A80"/>
              </a:solidFill>
            </a:endParaRPr>
          </a:p>
        </p:txBody>
      </p:sp>
      <p:sp>
        <p:nvSpPr>
          <p:cNvPr id="30" name="Snip Same Side Corner Rectangle 29"/>
          <p:cNvSpPr/>
          <p:nvPr/>
        </p:nvSpPr>
        <p:spPr>
          <a:xfrm>
            <a:off x="4714874" y="1916832"/>
            <a:ext cx="3961830" cy="576064"/>
          </a:xfrm>
          <a:prstGeom prst="snip2Same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rgbClr val="003A80"/>
                </a:solidFill>
              </a:rPr>
              <a:t>Action 3</a:t>
            </a:r>
            <a:endParaRPr lang="en-GB" dirty="0">
              <a:solidFill>
                <a:srgbClr val="003A80"/>
              </a:solidFill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4644008" y="5805264"/>
            <a:ext cx="4230486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A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Evaluation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endParaRPr lang="fr-BE" sz="2000" b="1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</a:t>
            </a:r>
            <a:r>
              <a:rPr lang="fr-BE" sz="2000" b="1" dirty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b="1" dirty="0" err="1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endParaRPr lang="en-GB" sz="2000" dirty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6449882" y="3263029"/>
            <a:ext cx="215900" cy="1490158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6946900" y="5517616"/>
            <a:ext cx="288925" cy="431800"/>
          </a:xfrm>
          <a:prstGeom prst="downArrow">
            <a:avLst>
              <a:gd name="adj1" fmla="val 50000"/>
              <a:gd name="adj2" fmla="val 7472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80000"/>
              </a:lnSpc>
            </a:pPr>
            <a:r>
              <a:rPr lang="en-GB" smtClean="0">
                <a:latin typeface="Trebuchet MS" pitchFamily="34" charset="0"/>
                <a:cs typeface="Trebuchet MS" pitchFamily="34" charset="0"/>
              </a:rPr>
              <a:t>More information</a:t>
            </a:r>
            <a:r>
              <a:rPr lang="en-GB" sz="2000" smtClean="0">
                <a:latin typeface="Trebuchet MS" pitchFamily="34" charset="0"/>
                <a:cs typeface="Trebuchet MS" pitchFamily="34" charset="0"/>
              </a:rPr>
              <a:t/>
            </a:r>
            <a:br>
              <a:rPr lang="en-GB" sz="2000" smtClean="0">
                <a:latin typeface="Trebuchet MS" pitchFamily="34" charset="0"/>
                <a:cs typeface="Trebuchet MS" pitchFamily="34" charset="0"/>
              </a:rPr>
            </a:br>
            <a:r>
              <a:rPr lang="fr-BE" sz="2000" smtClean="0">
                <a:latin typeface="Trebuchet MS" pitchFamily="34" charset="0"/>
                <a:cs typeface="Trebuchet MS" pitchFamily="34" charset="0"/>
              </a:rPr>
              <a:t>http://eacea.ec.europa.eu/erasmus_mundus/index_en.php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8CCFD-CB2F-4270-BDB6-31F0D96AF798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2" cstate="print"/>
          <a:srcRect t="3088"/>
          <a:stretch>
            <a:fillRect/>
          </a:stretch>
        </p:blipFill>
        <p:spPr bwMode="auto">
          <a:xfrm>
            <a:off x="304800" y="1141413"/>
            <a:ext cx="64801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732588" y="1181100"/>
            <a:ext cx="2160587" cy="4953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Programme Guide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742113" y="1865313"/>
            <a:ext cx="2162175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Calls for </a:t>
            </a:r>
            <a:r>
              <a:rPr lang="fr-BE" sz="1600" dirty="0" err="1"/>
              <a:t>Proposals</a:t>
            </a:r>
            <a:endParaRPr lang="en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732588" y="2551113"/>
            <a:ext cx="2160587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/>
              <a:t>FAQs</a:t>
            </a:r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6732588" y="3922713"/>
            <a:ext cx="2160587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/>
              <a:t>Selected</a:t>
            </a:r>
            <a:r>
              <a:rPr lang="fr-BE" sz="1600" dirty="0"/>
              <a:t> </a:t>
            </a:r>
            <a:r>
              <a:rPr lang="fr-BE" sz="1600" dirty="0" err="1"/>
              <a:t>projects</a:t>
            </a:r>
            <a:endParaRPr lang="en-GB" sz="1600" dirty="0"/>
          </a:p>
        </p:txBody>
      </p:sp>
      <p:cxnSp>
        <p:nvCxnSpPr>
          <p:cNvPr id="13" name="Straight Arrow Connector 12"/>
          <p:cNvCxnSpPr>
            <a:stCxn id="8" idx="1"/>
          </p:cNvCxnSpPr>
          <p:nvPr/>
        </p:nvCxnSpPr>
        <p:spPr>
          <a:xfrm rot="10800000" flipV="1">
            <a:off x="2854325" y="2114550"/>
            <a:ext cx="3887788" cy="1833563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791200" y="5029200"/>
            <a:ext cx="990600" cy="15240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1"/>
          </p:cNvCxnSpPr>
          <p:nvPr/>
        </p:nvCxnSpPr>
        <p:spPr>
          <a:xfrm rot="10800000" flipV="1">
            <a:off x="5181600" y="3486150"/>
            <a:ext cx="1550988" cy="62865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rot="10800000" flipV="1">
            <a:off x="2895600" y="4171950"/>
            <a:ext cx="3836988" cy="139065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 txBox="1">
            <a:spLocks noGrp="1"/>
          </p:cNvSpPr>
          <p:nvPr/>
        </p:nvSpPr>
        <p:spPr bwMode="auto">
          <a:xfrm>
            <a:off x="6516688" y="551656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01E4CCE-C277-486D-9166-3D5486ADEE9C}" type="slidenum">
              <a:rPr lang="en-GB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36</a:t>
            </a:fld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2588" y="3236913"/>
            <a:ext cx="2162175" cy="4968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Good practice</a:t>
            </a:r>
            <a:endParaRPr lang="en-GB" sz="1600" dirty="0"/>
          </a:p>
        </p:txBody>
      </p:sp>
      <p:cxnSp>
        <p:nvCxnSpPr>
          <p:cNvPr id="23" name="Straight Arrow Connector 22"/>
          <p:cNvCxnSpPr>
            <a:stCxn id="7" idx="1"/>
          </p:cNvCxnSpPr>
          <p:nvPr/>
        </p:nvCxnSpPr>
        <p:spPr>
          <a:xfrm rot="10800000" flipV="1">
            <a:off x="1003300" y="1428750"/>
            <a:ext cx="5729288" cy="231775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</p:cNvCxnSpPr>
          <p:nvPr/>
        </p:nvCxnSpPr>
        <p:spPr>
          <a:xfrm rot="10800000" flipV="1">
            <a:off x="5029200" y="2800350"/>
            <a:ext cx="1703388" cy="85725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1295400" y="5638800"/>
            <a:ext cx="5486400" cy="228600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-87768" y="6021288"/>
            <a:ext cx="9005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kern="0" dirty="0">
                <a:solidFill>
                  <a:srgbClr val="C00000"/>
                </a:solidFill>
                <a:latin typeface="Trebuchet MS" pitchFamily="34" charset="0"/>
                <a:ea typeface="+mj-ea"/>
                <a:cs typeface="+mj-cs"/>
              </a:rPr>
              <a:t>http://eacea.ec.europa.eu/erasmus_mundus/index_en.php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21475" y="4578350"/>
            <a:ext cx="2162175" cy="4968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/>
              <a:t>Partner </a:t>
            </a:r>
            <a:r>
              <a:rPr lang="fr-BE" sz="1600" dirty="0" err="1"/>
              <a:t>search</a:t>
            </a:r>
            <a:endParaRPr lang="en-GB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6721475" y="5299075"/>
            <a:ext cx="2162175" cy="6477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/>
              <a:t>Beneficiaries</a:t>
            </a:r>
            <a:r>
              <a:rPr lang="fr-BE" sz="1600" dirty="0"/>
              <a:t>’ </a:t>
            </a:r>
            <a:r>
              <a:rPr lang="fr-BE" sz="1600" dirty="0" err="1"/>
              <a:t>space</a:t>
            </a:r>
            <a:endParaRPr lang="en-GB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2" grpId="0" animBg="1"/>
      <p:bldP spid="11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80000"/>
              </a:lnSpc>
            </a:pPr>
            <a:r>
              <a:rPr lang="fr-BE" smtClean="0">
                <a:latin typeface="Trebuchet MS" pitchFamily="34" charset="0"/>
                <a:cs typeface="Trebuchet MS" pitchFamily="34" charset="0"/>
              </a:rPr>
              <a:t>Questions on the Call?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AE8D2-3620-4D39-9DF7-614F7DD0985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894979" name="Rectangle 2"/>
          <p:cNvSpPr txBox="1">
            <a:spLocks noChangeArrowheads="1"/>
          </p:cNvSpPr>
          <p:nvPr/>
        </p:nvSpPr>
        <p:spPr bwMode="auto">
          <a:xfrm>
            <a:off x="539750" y="12954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endParaRPr lang="fr-BE" sz="2800" dirty="0" smtClean="0">
              <a:solidFill>
                <a:srgbClr val="003A80"/>
              </a:solidFill>
              <a:latin typeface="Trebuchet MS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fr-BE" sz="2800" dirty="0">
              <a:solidFill>
                <a:srgbClr val="003A80"/>
              </a:solidFill>
              <a:latin typeface="Trebuchet MS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fr-BE" sz="3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Mundus </a:t>
            </a:r>
            <a:r>
              <a:rPr lang="fr-BE" sz="3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mailbox</a:t>
            </a:r>
            <a:r>
              <a:rPr lang="fr-BE" sz="3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eaLnBrk="0" hangingPunct="0">
              <a:lnSpc>
                <a:spcPct val="80000"/>
              </a:lnSpc>
            </a:pPr>
            <a:endParaRPr lang="fr-BE" sz="3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EACEA-Erasmus-Mundus@ec.europa.eu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future</a:t>
            </a:r>
            <a:endParaRPr lang="en-US" dirty="0" smtClean="0">
              <a:solidFill>
                <a:srgbClr val="003A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Erasmus Mundus 2009-2013</a:t>
            </a:r>
          </a:p>
          <a:p>
            <a:pPr algn="ctr">
              <a:buFontTx/>
              <a:buNone/>
            </a:pPr>
            <a:endParaRPr lang="en-US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Erasmus for All 2014-2020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education, youth, culture and sport</a:t>
            </a:r>
          </a:p>
          <a:p>
            <a:r>
              <a:rPr lang="en-US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Rationale: streamline EU support in all areas </a:t>
            </a:r>
          </a:p>
          <a:p>
            <a:r>
              <a:rPr lang="en-US" sz="2400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Strong international component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  <p:sp>
        <p:nvSpPr>
          <p:cNvPr id="5" name="Down Arrow 4"/>
          <p:cNvSpPr/>
          <p:nvPr/>
        </p:nvSpPr>
        <p:spPr>
          <a:xfrm>
            <a:off x="4427984" y="2996754"/>
            <a:ext cx="431800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for All: international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 </a:t>
            </a:r>
            <a:r>
              <a:rPr lang="en-US" dirty="0" smtClean="0">
                <a:solidFill>
                  <a:srgbClr val="003A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cooperation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new </a:t>
            </a:r>
            <a:r>
              <a:rPr lang="en-US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will maintain support for: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for students and staff from non-EU countries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Joint masters degrees with scholarships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Programmes for intra-university cooperation on capacity-building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Policy dialogue on higher education between EU and rest of the world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2F411D-00D8-4D12-833F-64F3444F48FD}" type="slidenum">
              <a:rPr lang="en-GB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68313" y="1557338"/>
            <a:ext cx="2519362" cy="417512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Action 1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Joint Masters and Doctoral </a:t>
            </a:r>
            <a:r>
              <a:rPr lang="en-US" dirty="0" err="1">
                <a:solidFill>
                  <a:srgbClr val="FFFFFF"/>
                </a:solidFill>
              </a:rPr>
              <a:t>Programmes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implemented by EU and non-EU  HEIs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full-study scholarships for students; grants for visiting scholars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132138" y="1557338"/>
            <a:ext cx="2519362" cy="4175125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Action 2</a:t>
            </a:r>
          </a:p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Partnerships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EU and non-EU HEIs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scholarships for short-term or degree-seeking student mobility at a range of levels, and for staff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5795963" y="1557338"/>
            <a:ext cx="2520950" cy="4175125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Action 3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Promotional projects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raise </a:t>
            </a:r>
            <a:r>
              <a:rPr lang="en-US" dirty="0">
                <a:solidFill>
                  <a:srgbClr val="FFFFFF"/>
                </a:solidFill>
              </a:rPr>
              <a:t>profile of European higher education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tackle challenges of international higher education cooperation</a:t>
            </a:r>
          </a:p>
        </p:txBody>
      </p:sp>
    </p:spTree>
    <p:extLst>
      <p:ext uri="{BB962C8B-B14F-4D97-AF65-F5344CB8AC3E}">
        <p14:creationId xmlns:p14="http://schemas.microsoft.com/office/powerpoint/2010/main" val="18727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0769"/>
            <a:ext cx="8229600" cy="720079"/>
          </a:xfrm>
        </p:spPr>
        <p:txBody>
          <a:bodyPr/>
          <a:lstStyle/>
          <a:p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Call for </a:t>
            </a: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37844"/>
          </a:xfrm>
        </p:spPr>
        <p:txBody>
          <a:bodyPr/>
          <a:lstStyle/>
          <a:p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Calls 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Proposals and selections are managed by the Education, Audiovisual and Culture Executive Agency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(EACEA) 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behalf of the European Commission</a:t>
            </a:r>
          </a:p>
          <a:p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Call (EACEA/38/12) launched 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December 2012</a:t>
            </a:r>
          </a:p>
          <a:p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Deadline for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15 April 2013</a:t>
            </a:r>
          </a:p>
          <a:p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 by independent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experts</a:t>
            </a:r>
          </a:p>
          <a:p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Targets: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- 62 Action 2 Partnerships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- 8 Action 3 Projects</a:t>
            </a:r>
            <a:endParaRPr lang="en-US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Selection to be completed by July </a:t>
            </a:r>
            <a:r>
              <a:rPr lang="en-US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en-US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7010400" y="61658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A73F8DE-1333-4814-8FE8-08AFB3D65534}" type="slidenum">
              <a:rPr lang="en-GB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5</a:t>
            </a:fld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0F5494"/>
              </a:buClr>
            </a:pPr>
            <a:r>
              <a:rPr lang="fr-BE" sz="28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What’s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new in 2013?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04864"/>
            <a:ext cx="8579296" cy="3633788"/>
          </a:xfrm>
        </p:spPr>
        <p:txBody>
          <a:bodyPr/>
          <a:lstStyle/>
          <a:p>
            <a:r>
              <a:rPr lang="fr-BE" sz="2200" b="1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Earlier</a:t>
            </a:r>
            <a:r>
              <a:rPr lang="fr-BE" sz="2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deadline: 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 April 2013</a:t>
            </a:r>
            <a:endParaRPr lang="en-GB" sz="22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2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1 Call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(Masters Courses and Joint Doctorates)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Call: </a:t>
            </a:r>
          </a:p>
          <a:p>
            <a:pPr lvl="2">
              <a:buFont typeface="Verdana" pitchFamily="34" charset="0"/>
              <a:buChar char="-"/>
            </a:pP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mobility for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nationals </a:t>
            </a: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developing 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countries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new country lots: Brazil, Tunisia, Uzbekistan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budget</a:t>
            </a: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</a:t>
            </a:r>
            <a:endParaRPr lang="en-GB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 3 Call: </a:t>
            </a: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increased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budget</a:t>
            </a:r>
          </a:p>
          <a:p>
            <a:pPr marL="0" indent="0">
              <a:buNone/>
            </a:pPr>
            <a:r>
              <a:rPr lang="fr-BE" sz="22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BE" sz="22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eForm</a:t>
            </a:r>
            <a:r>
              <a:rPr lang="fr-BE" sz="22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</a:t>
            </a:r>
            <a:endParaRPr lang="en-US" sz="22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7010400" y="61658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A73F8DE-1333-4814-8FE8-08AFB3D65534}" type="slidenum">
              <a:rPr lang="en-GB" sz="14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6</a:t>
            </a:fld>
            <a:endParaRPr lang="en-GB" sz="1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64088" y="4869160"/>
            <a:ext cx="1803801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0" dirty="0" smtClean="0">
                <a:solidFill>
                  <a:srgbClr val="003A80"/>
                </a:solidFill>
              </a:rPr>
              <a:t>Importance of </a:t>
            </a:r>
            <a:r>
              <a:rPr lang="fr-BE" sz="1200" b="0" dirty="0" err="1" smtClean="0">
                <a:solidFill>
                  <a:srgbClr val="003A80"/>
                </a:solidFill>
              </a:rPr>
              <a:t>geographical</a:t>
            </a:r>
            <a:r>
              <a:rPr lang="fr-BE" sz="1200" b="0" dirty="0" smtClean="0">
                <a:solidFill>
                  <a:srgbClr val="003A80"/>
                </a:solidFill>
              </a:rPr>
              <a:t> </a:t>
            </a:r>
            <a:r>
              <a:rPr lang="fr-BE" sz="1200" b="0" dirty="0" err="1" smtClean="0">
                <a:solidFill>
                  <a:srgbClr val="003A80"/>
                </a:solidFill>
              </a:rPr>
              <a:t>coverage</a:t>
            </a:r>
            <a:r>
              <a:rPr lang="fr-BE" sz="1200" b="0" dirty="0" smtClean="0">
                <a:solidFill>
                  <a:srgbClr val="003A80"/>
                </a:solidFill>
              </a:rPr>
              <a:t> : </a:t>
            </a:r>
            <a:br>
              <a:rPr lang="fr-BE" sz="1200" b="0" dirty="0" smtClean="0">
                <a:solidFill>
                  <a:srgbClr val="003A80"/>
                </a:solidFill>
              </a:rPr>
            </a:br>
            <a:r>
              <a:rPr lang="fr-BE" sz="1200" b="0" dirty="0" smtClean="0">
                <a:solidFill>
                  <a:srgbClr val="003A80"/>
                </a:solidFill>
              </a:rPr>
              <a:t>EU and non—EU </a:t>
            </a:r>
            <a:r>
              <a:rPr lang="fr-BE" sz="1200" b="0" dirty="0" err="1" smtClean="0">
                <a:solidFill>
                  <a:srgbClr val="003A80"/>
                </a:solidFill>
              </a:rPr>
              <a:t>partners</a:t>
            </a:r>
            <a:endParaRPr lang="en-GB" sz="1200" b="0" dirty="0">
              <a:solidFill>
                <a:srgbClr val="003A8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3465" y="4869160"/>
            <a:ext cx="1639819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0" dirty="0" err="1" smtClean="0">
                <a:solidFill>
                  <a:srgbClr val="003A80"/>
                </a:solidFill>
              </a:rPr>
              <a:t>Past</a:t>
            </a:r>
            <a:r>
              <a:rPr lang="fr-BE" sz="1200" b="0" dirty="0" smtClean="0">
                <a:solidFill>
                  <a:srgbClr val="003A80"/>
                </a:solidFill>
              </a:rPr>
              <a:t>/</a:t>
            </a:r>
            <a:r>
              <a:rPr lang="fr-BE" sz="1200" b="0" dirty="0" err="1" smtClean="0">
                <a:solidFill>
                  <a:srgbClr val="003A80"/>
                </a:solidFill>
              </a:rPr>
              <a:t>current</a:t>
            </a:r>
            <a:r>
              <a:rPr lang="fr-BE" sz="1200" b="0" dirty="0" smtClean="0">
                <a:solidFill>
                  <a:srgbClr val="003A80"/>
                </a:solidFill>
              </a:rPr>
              <a:t> performance of </a:t>
            </a:r>
            <a:r>
              <a:rPr lang="fr-BE" sz="1200" b="0" dirty="0" err="1" smtClean="0">
                <a:solidFill>
                  <a:srgbClr val="003A80"/>
                </a:solidFill>
              </a:rPr>
              <a:t>partnership</a:t>
            </a:r>
            <a:r>
              <a:rPr lang="fr-BE" sz="1200" b="0" dirty="0" smtClean="0">
                <a:solidFill>
                  <a:srgbClr val="003A80"/>
                </a:solidFill>
              </a:rPr>
              <a:t>: management </a:t>
            </a:r>
            <a:r>
              <a:rPr lang="fr-BE" sz="1200" b="0" dirty="0" err="1" smtClean="0">
                <a:solidFill>
                  <a:srgbClr val="003A80"/>
                </a:solidFill>
              </a:rPr>
              <a:t>capacity</a:t>
            </a:r>
            <a:endParaRPr lang="en-GB" sz="1200" b="0" dirty="0">
              <a:solidFill>
                <a:srgbClr val="003A8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4088" y="4365104"/>
            <a:ext cx="346919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003A80"/>
                </a:solidFill>
              </a:rPr>
              <a:t>Action 2 </a:t>
            </a:r>
            <a:r>
              <a:rPr lang="fr-BE" sz="1200" dirty="0" err="1" smtClean="0">
                <a:solidFill>
                  <a:srgbClr val="003A80"/>
                </a:solidFill>
              </a:rPr>
              <a:t>assessment</a:t>
            </a:r>
            <a:r>
              <a:rPr lang="fr-BE" sz="1200" dirty="0" smtClean="0">
                <a:solidFill>
                  <a:srgbClr val="003A80"/>
                </a:solidFill>
              </a:rPr>
              <a:t>: </a:t>
            </a:r>
            <a:r>
              <a:rPr lang="fr-BE" sz="1200" dirty="0" err="1" smtClean="0">
                <a:solidFill>
                  <a:srgbClr val="003A80"/>
                </a:solidFill>
              </a:rPr>
              <a:t>additional</a:t>
            </a:r>
            <a:r>
              <a:rPr lang="fr-BE" sz="1200" dirty="0" smtClean="0">
                <a:solidFill>
                  <a:srgbClr val="003A80"/>
                </a:solidFill>
              </a:rPr>
              <a:t> </a:t>
            </a:r>
            <a:r>
              <a:rPr lang="fr-BE" sz="1200" dirty="0" err="1" smtClean="0">
                <a:solidFill>
                  <a:srgbClr val="003A80"/>
                </a:solidFill>
              </a:rPr>
              <a:t>elements</a:t>
            </a:r>
            <a:endParaRPr lang="en-GB" sz="1200" dirty="0">
              <a:solidFill>
                <a:srgbClr val="003A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Check the Call documents &amp; guidance</a:t>
            </a:r>
            <a:endParaRPr lang="en-US" dirty="0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4680520" cy="3672408"/>
          </a:xfrm>
        </p:spPr>
        <p:txBody>
          <a:bodyPr/>
          <a:lstStyle/>
          <a:p>
            <a:r>
              <a:rPr lang="en-US" dirty="0" smtClean="0"/>
              <a:t>Check the official Call documents published on the Agency website before starting your application:</a:t>
            </a:r>
          </a:p>
          <a:p>
            <a:pPr marL="350838" lvl="1" indent="0">
              <a:buNone/>
            </a:pPr>
            <a:r>
              <a:rPr lang="en-US" sz="1800" b="0" dirty="0">
                <a:hlinkClick r:id="rId2"/>
              </a:rPr>
              <a:t>http://eacea.ec.europa.eu/erasmus_mundus/funding/2013/call_eacea_38_12_en.php</a:t>
            </a:r>
            <a:endParaRPr lang="en-US" sz="1800" b="0" dirty="0"/>
          </a:p>
          <a:p>
            <a:r>
              <a:rPr lang="en-US" dirty="0" smtClean="0"/>
              <a:t>Guidance for applicants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9369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4"/>
          <a:stretch/>
        </p:blipFill>
        <p:spPr bwMode="auto">
          <a:xfrm>
            <a:off x="5198171" y="2348880"/>
            <a:ext cx="3923879" cy="269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427984" y="3573017"/>
            <a:ext cx="3024336" cy="1368151"/>
          </a:xfrm>
          <a:prstGeom prst="straightConnector1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Documents for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(1) </a:t>
            </a:r>
            <a:b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681DD-ADCD-43E5-B4A5-B16DF4FAA59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59138" name="Rectangle 3"/>
          <p:cNvSpPr>
            <a:spLocks noGrp="1" noChangeArrowheads="1"/>
          </p:cNvSpPr>
          <p:nvPr>
            <p:ph idx="1"/>
          </p:nvPr>
        </p:nvSpPr>
        <p:spPr>
          <a:xfrm>
            <a:off x="449406" y="2492896"/>
            <a:ext cx="6426850" cy="3633788"/>
          </a:xfrm>
        </p:spPr>
        <p:txBody>
          <a:bodyPr/>
          <a:lstStyle/>
          <a:p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objectives,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activities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eligibility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conditions for 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</a:t>
            </a:r>
          </a:p>
          <a:p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for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documents,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Guidelines for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Applicants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(Action 2) and Application </a:t>
            </a:r>
            <a:r>
              <a:rPr lang="fr-BE" sz="20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Forms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Instructions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Latest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version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December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2012,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valid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0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2013 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</a:t>
            </a:r>
            <a:r>
              <a:rPr lang="fr-BE" sz="1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</a:t>
            </a:r>
            <a:r>
              <a:rPr lang="fr-BE" sz="1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://</a:t>
            </a:r>
            <a:r>
              <a:rPr lang="fr-BE" sz="1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eacea.ec.europa.eu/erasmus_mundus/programme/programme_guide_en.php</a:t>
            </a: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fr-BE" sz="20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what's</a:t>
            </a:r>
            <a:r>
              <a:rPr lang="fr-BE" sz="20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new in the Programme Guide:</a:t>
            </a:r>
          </a:p>
          <a:p>
            <a:pPr marL="400050" lvl="1" indent="0">
              <a:buNone/>
            </a:pPr>
            <a:r>
              <a:rPr lang="fr-BE" sz="1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</a:t>
            </a:r>
            <a:r>
              <a:rPr lang="fr-BE" sz="1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eacea.ec.europa.eu/erasmus_mundus/programme/documents/2013/2013_whatsnew_pg_dec2012.pdf</a:t>
            </a:r>
            <a:endParaRPr lang="fr-BE" sz="1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BE" sz="16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BE" sz="20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40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97499"/>
            <a:ext cx="2160240" cy="30650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6271"/>
            <a:ext cx="8280151" cy="936625"/>
          </a:xfrm>
        </p:spPr>
        <p:txBody>
          <a:bodyPr anchor="t"/>
          <a:lstStyle/>
          <a:p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Documents for </a:t>
            </a:r>
            <a:r>
              <a:rPr lang="fr-BE" sz="28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fr-BE" sz="28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application (2):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BE" sz="2800" i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</a:t>
            </a:r>
            <a:r>
              <a:rPr lang="fr-BE" sz="2800" i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fr-BE" sz="2800" i="1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Proposals</a:t>
            </a:r>
            <a:r>
              <a:rPr lang="fr-BE" sz="2800" i="1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8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Official Journal</a:t>
            </a:r>
            <a:endParaRPr lang="en-GB" sz="28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5AD0E-9A2B-4F0A-86F0-0E4515C7B5C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700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4904"/>
            <a:ext cx="5857502" cy="3633788"/>
          </a:xfrm>
        </p:spPr>
        <p:txBody>
          <a:bodyPr/>
          <a:lstStyle/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Brief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 Mundus programme 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description</a:t>
            </a:r>
          </a:p>
          <a:p>
            <a:pPr>
              <a:defRPr/>
            </a:pP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and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number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projects to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selected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Award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criteria</a:t>
            </a:r>
            <a:endParaRPr lang="fr-BE" sz="2400" dirty="0" smtClean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BE" sz="2400" dirty="0" err="1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Priorities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Action 3</a:t>
            </a:r>
          </a:p>
          <a:p>
            <a:pPr>
              <a:defRPr/>
            </a:pPr>
            <a:r>
              <a:rPr lang="fr-BE" sz="2400" dirty="0" err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Submission</a:t>
            </a:r>
            <a:r>
              <a:rPr lang="fr-BE" sz="2400" dirty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BE" sz="2400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deadline</a:t>
            </a:r>
            <a:endParaRPr lang="fr-BE" sz="2400" dirty="0">
              <a:solidFill>
                <a:srgbClr val="0F549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bg1"/>
              </a:buClr>
              <a:buFontTx/>
              <a:buNone/>
              <a:defRPr/>
            </a:pPr>
            <a:endParaRPr lang="fr-BE" sz="2800" dirty="0" smtClean="0">
              <a:latin typeface="Trebuchet MS" pitchFamily="34" charset="0"/>
              <a:ea typeface="+mn-ea"/>
            </a:endParaRPr>
          </a:p>
          <a:p>
            <a:pPr>
              <a:buClr>
                <a:schemeClr val="bg1"/>
              </a:buClr>
              <a:buFontTx/>
              <a:buNone/>
              <a:defRPr/>
            </a:pPr>
            <a:endParaRPr lang="fr-BE" sz="2800" dirty="0" smtClean="0">
              <a:latin typeface="Trebuchet MS" pitchFamily="34" charset="0"/>
              <a:ea typeface="+mn-ea"/>
            </a:endParaRPr>
          </a:p>
        </p:txBody>
      </p:sp>
      <p:pic>
        <p:nvPicPr>
          <p:cNvPr id="937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2" y="2476281"/>
            <a:ext cx="2793802" cy="39679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7551</TotalTime>
  <Words>1703</Words>
  <Application>Microsoft Office PowerPoint</Application>
  <PresentationFormat>On-screen Show (4:3)</PresentationFormat>
  <Paragraphs>407</Paragraphs>
  <Slides>39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Default Design</vt:lpstr>
      <vt:lpstr>Custom Design</vt:lpstr>
      <vt:lpstr>2_Custom Design</vt:lpstr>
      <vt:lpstr>1_Default Design</vt:lpstr>
      <vt:lpstr>2_Default Design</vt:lpstr>
      <vt:lpstr>Chart</vt:lpstr>
      <vt:lpstr>Erasmus Mundus</vt:lpstr>
      <vt:lpstr>Erasmus Mundus - objectives</vt:lpstr>
      <vt:lpstr>Policy context  programme aims</vt:lpstr>
      <vt:lpstr>PowerPoint Presentation</vt:lpstr>
      <vt:lpstr>What is a Call for Proposals?</vt:lpstr>
      <vt:lpstr>What’s new in 2013?</vt:lpstr>
      <vt:lpstr>Check the Call documents &amp; guidance</vt:lpstr>
      <vt:lpstr>Key Documents for your application (1)  Programme Guide</vt:lpstr>
      <vt:lpstr>Key Documents for your application (2):  Call for Proposals in Official Journal</vt:lpstr>
      <vt:lpstr>Key Documents for your application (3):  For Action 2 only: Specific guidelines</vt:lpstr>
      <vt:lpstr>PowerPoint Presentation</vt:lpstr>
      <vt:lpstr>Action 2 Partnerships</vt:lpstr>
      <vt:lpstr>Common &amp; specific elements in the lots</vt:lpstr>
      <vt:lpstr>2013 Call – Action 2 targets</vt:lpstr>
      <vt:lpstr>2013 Call – Action 2 targets</vt:lpstr>
      <vt:lpstr>PowerPoint Presentation</vt:lpstr>
      <vt:lpstr>PowerPoint Presentation</vt:lpstr>
      <vt:lpstr>Action 2 Award Criteria: Strand 1</vt:lpstr>
      <vt:lpstr>Action 2 Award Criteria: Strand 2</vt:lpstr>
      <vt:lpstr>Action 2  Use of the eForm</vt:lpstr>
      <vt:lpstr>Action 2  Main elements of your application (1)</vt:lpstr>
      <vt:lpstr>Action 2  Main elements of your application (2)</vt:lpstr>
      <vt:lpstr>Action 2: Submit your application</vt:lpstr>
      <vt:lpstr>PowerPoint Presentation</vt:lpstr>
      <vt:lpstr> Action 3: Promotion of European Higher Education  </vt:lpstr>
      <vt:lpstr>2013 Call – Action 3 targets</vt:lpstr>
      <vt:lpstr>2013 Call – Action 3 priorities</vt:lpstr>
      <vt:lpstr>Action 3 project requirements</vt:lpstr>
      <vt:lpstr>Action 3 Award Criteria</vt:lpstr>
      <vt:lpstr>Action 3: Use of the eForm</vt:lpstr>
      <vt:lpstr>Action 3:  Main elements of your application (1)</vt:lpstr>
      <vt:lpstr>Action 3:  Main elements of your application (2)</vt:lpstr>
      <vt:lpstr>Action 3:  Main elements of your application budget</vt:lpstr>
      <vt:lpstr>Action 3: Submit your application</vt:lpstr>
      <vt:lpstr>Erasmus Mundus selection process</vt:lpstr>
      <vt:lpstr>More information http://eacea.ec.europa.eu/erasmus_mundus/index_en.php</vt:lpstr>
      <vt:lpstr>Questions on the Call?</vt:lpstr>
      <vt:lpstr>The future</vt:lpstr>
      <vt:lpstr>Erasmus for All: international HE cooperation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Mattei Stefano</dc:creator>
  <cp:lastModifiedBy>vealead</cp:lastModifiedBy>
  <cp:revision>579</cp:revision>
  <cp:lastPrinted>2013-01-11T11:24:01Z</cp:lastPrinted>
  <dcterms:created xsi:type="dcterms:W3CDTF">2012-02-14T09:59:36Z</dcterms:created>
  <dcterms:modified xsi:type="dcterms:W3CDTF">2013-01-11T11:46:32Z</dcterms:modified>
</cp:coreProperties>
</file>